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5"/>
  </p:notesMasterIdLst>
  <p:sldIdLst>
    <p:sldId id="1316" r:id="rId3"/>
    <p:sldId id="1317" r:id="rId4"/>
    <p:sldId id="1165" r:id="rId5"/>
    <p:sldId id="1054" r:id="rId6"/>
    <p:sldId id="1109" r:id="rId7"/>
    <p:sldId id="1046" r:id="rId8"/>
    <p:sldId id="1310" r:id="rId9"/>
    <p:sldId id="1259" r:id="rId10"/>
    <p:sldId id="1277" r:id="rId11"/>
    <p:sldId id="1278" r:id="rId12"/>
    <p:sldId id="1279" r:id="rId13"/>
    <p:sldId id="1280" r:id="rId14"/>
    <p:sldId id="1281" r:id="rId15"/>
    <p:sldId id="1282" r:id="rId16"/>
    <p:sldId id="1283" r:id="rId17"/>
    <p:sldId id="1284" r:id="rId18"/>
    <p:sldId id="1173" r:id="rId19"/>
    <p:sldId id="1260" r:id="rId20"/>
    <p:sldId id="1318" r:id="rId21"/>
    <p:sldId id="1319" r:id="rId22"/>
    <p:sldId id="1320" r:id="rId23"/>
    <p:sldId id="1321" r:id="rId24"/>
    <p:sldId id="1322" r:id="rId25"/>
    <p:sldId id="1323" r:id="rId26"/>
    <p:sldId id="1324" r:id="rId27"/>
    <p:sldId id="1325" r:id="rId28"/>
    <p:sldId id="1326" r:id="rId29"/>
    <p:sldId id="1327" r:id="rId30"/>
    <p:sldId id="1328" r:id="rId31"/>
    <p:sldId id="1329" r:id="rId32"/>
    <p:sldId id="1330" r:id="rId33"/>
    <p:sldId id="1331" r:id="rId34"/>
    <p:sldId id="1332" r:id="rId35"/>
    <p:sldId id="1333" r:id="rId36"/>
    <p:sldId id="1334" r:id="rId37"/>
    <p:sldId id="1335" r:id="rId38"/>
    <p:sldId id="1336" r:id="rId39"/>
    <p:sldId id="1337" r:id="rId40"/>
    <p:sldId id="1338" r:id="rId41"/>
    <p:sldId id="1339" r:id="rId42"/>
    <p:sldId id="1340" r:id="rId43"/>
    <p:sldId id="1341" r:id="rId44"/>
    <p:sldId id="1342" r:id="rId45"/>
    <p:sldId id="1343" r:id="rId46"/>
    <p:sldId id="1344" r:id="rId47"/>
    <p:sldId id="1345" r:id="rId48"/>
    <p:sldId id="1346" r:id="rId49"/>
    <p:sldId id="1289" r:id="rId50"/>
    <p:sldId id="1315" r:id="rId51"/>
    <p:sldId id="1314" r:id="rId52"/>
    <p:sldId id="1290" r:id="rId53"/>
    <p:sldId id="1291" r:id="rId54"/>
    <p:sldId id="1311" r:id="rId55"/>
    <p:sldId id="1292" r:id="rId56"/>
    <p:sldId id="1293" r:id="rId57"/>
    <p:sldId id="1312" r:id="rId58"/>
    <p:sldId id="1294" r:id="rId59"/>
    <p:sldId id="1213" r:id="rId60"/>
    <p:sldId id="1303" r:id="rId61"/>
    <p:sldId id="1181" r:id="rId62"/>
    <p:sldId id="1267" r:id="rId63"/>
    <p:sldId id="1269" r:id="rId64"/>
    <p:sldId id="1270" r:id="rId65"/>
    <p:sldId id="1301" r:id="rId66"/>
    <p:sldId id="1302" r:id="rId67"/>
    <p:sldId id="1185" r:id="rId68"/>
    <p:sldId id="1187" r:id="rId69"/>
    <p:sldId id="1207" r:id="rId70"/>
    <p:sldId id="1272" r:id="rId71"/>
    <p:sldId id="1273" r:id="rId72"/>
    <p:sldId id="1274" r:id="rId73"/>
    <p:sldId id="1275" r:id="rId74"/>
    <p:sldId id="1304" r:id="rId75"/>
    <p:sldId id="1308" r:id="rId76"/>
    <p:sldId id="1276" r:id="rId77"/>
    <p:sldId id="1305" r:id="rId78"/>
    <p:sldId id="1309" r:id="rId79"/>
    <p:sldId id="1306" r:id="rId80"/>
    <p:sldId id="1307" r:id="rId81"/>
    <p:sldId id="840" r:id="rId82"/>
    <p:sldId id="1051" r:id="rId83"/>
    <p:sldId id="844"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213"/>
    <a:srgbClr val="FF6600"/>
    <a:srgbClr val="99FF66"/>
    <a:srgbClr val="00FF00"/>
    <a:srgbClr val="C0C0C0"/>
    <a:srgbClr val="CCFF33"/>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79653" autoAdjust="0"/>
  </p:normalViewPr>
  <p:slideViewPr>
    <p:cSldViewPr>
      <p:cViewPr varScale="1">
        <p:scale>
          <a:sx n="52" d="100"/>
          <a:sy n="52" d="100"/>
        </p:scale>
        <p:origin x="14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91D5FD4-16A6-4D3E-B375-FD805203E040}" type="datetimeFigureOut">
              <a:rPr lang="en-US"/>
              <a:pPr>
                <a:defRPr/>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8B181B9-D0BA-4ED4-8689-2B8BB4FF0050}" type="slidenum">
              <a:rPr lang="en-US"/>
              <a:pPr>
                <a:defRPr/>
              </a:pPr>
              <a:t>‹#›</a:t>
            </a:fld>
            <a:endParaRPr lang="en-US"/>
          </a:p>
        </p:txBody>
      </p:sp>
    </p:spTree>
    <p:extLst>
      <p:ext uri="{BB962C8B-B14F-4D97-AF65-F5344CB8AC3E}">
        <p14:creationId xmlns:p14="http://schemas.microsoft.com/office/powerpoint/2010/main" val="217250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r-PK" smtClean="0"/>
          </a:p>
        </p:txBody>
      </p:sp>
      <p:sp>
        <p:nvSpPr>
          <p:cNvPr id="4" name="Slide Number Placeholder 3"/>
          <p:cNvSpPr>
            <a:spLocks noGrp="1"/>
          </p:cNvSpPr>
          <p:nvPr>
            <p:ph type="sldNum" sz="quarter" idx="5"/>
          </p:nvPr>
        </p:nvSpPr>
        <p:spPr/>
        <p:txBody>
          <a:bodyPr/>
          <a:lstStyle/>
          <a:p>
            <a:pPr>
              <a:defRPr/>
            </a:pPr>
            <a:fld id="{A809A577-A7B0-4F30-BC88-F09A795B1384}" type="slidenum">
              <a:rPr lang="en-US" smtClean="0"/>
              <a:pPr>
                <a:defRPr/>
              </a:pPr>
              <a:t>1</a:t>
            </a:fld>
            <a:endParaRPr lang="en-US"/>
          </a:p>
        </p:txBody>
      </p:sp>
    </p:spTree>
    <p:extLst>
      <p:ext uri="{BB962C8B-B14F-4D97-AF65-F5344CB8AC3E}">
        <p14:creationId xmlns:p14="http://schemas.microsoft.com/office/powerpoint/2010/main" val="411584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12</a:t>
            </a:fld>
            <a:endParaRPr lang="en-US"/>
          </a:p>
        </p:txBody>
      </p:sp>
    </p:spTree>
    <p:extLst>
      <p:ext uri="{BB962C8B-B14F-4D97-AF65-F5344CB8AC3E}">
        <p14:creationId xmlns:p14="http://schemas.microsoft.com/office/powerpoint/2010/main" val="85473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13</a:t>
            </a:fld>
            <a:endParaRPr lang="en-US"/>
          </a:p>
        </p:txBody>
      </p:sp>
    </p:spTree>
    <p:extLst>
      <p:ext uri="{BB962C8B-B14F-4D97-AF65-F5344CB8AC3E}">
        <p14:creationId xmlns:p14="http://schemas.microsoft.com/office/powerpoint/2010/main" val="193702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14</a:t>
            </a:fld>
            <a:endParaRPr lang="en-US"/>
          </a:p>
        </p:txBody>
      </p:sp>
    </p:spTree>
    <p:extLst>
      <p:ext uri="{BB962C8B-B14F-4D97-AF65-F5344CB8AC3E}">
        <p14:creationId xmlns:p14="http://schemas.microsoft.com/office/powerpoint/2010/main" val="153318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15</a:t>
            </a:fld>
            <a:endParaRPr lang="en-US"/>
          </a:p>
        </p:txBody>
      </p:sp>
    </p:spTree>
    <p:extLst>
      <p:ext uri="{BB962C8B-B14F-4D97-AF65-F5344CB8AC3E}">
        <p14:creationId xmlns:p14="http://schemas.microsoft.com/office/powerpoint/2010/main" val="2267352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16</a:t>
            </a:fld>
            <a:endParaRPr lang="en-US"/>
          </a:p>
        </p:txBody>
      </p:sp>
    </p:spTree>
    <p:extLst>
      <p:ext uri="{BB962C8B-B14F-4D97-AF65-F5344CB8AC3E}">
        <p14:creationId xmlns:p14="http://schemas.microsoft.com/office/powerpoint/2010/main" val="319031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17</a:t>
            </a:fld>
            <a:endParaRPr lang="en-US"/>
          </a:p>
        </p:txBody>
      </p:sp>
    </p:spTree>
    <p:extLst>
      <p:ext uri="{BB962C8B-B14F-4D97-AF65-F5344CB8AC3E}">
        <p14:creationId xmlns:p14="http://schemas.microsoft.com/office/powerpoint/2010/main" val="191141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18</a:t>
            </a:fld>
            <a:endParaRPr lang="en-US"/>
          </a:p>
        </p:txBody>
      </p:sp>
    </p:spTree>
    <p:extLst>
      <p:ext uri="{BB962C8B-B14F-4D97-AF65-F5344CB8AC3E}">
        <p14:creationId xmlns:p14="http://schemas.microsoft.com/office/powerpoint/2010/main" val="159520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387332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4130014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0355"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0356" name="Rectangle 7"/>
          <p:cNvSpPr>
            <a:spLocks noGrp="1" noChangeArrowheads="1"/>
          </p:cNvSpPr>
          <p:nvPr>
            <p:ph type="sldNum" sz="quarter" idx="5"/>
          </p:nvPr>
        </p:nvSpPr>
        <p:spPr>
          <a:noFill/>
        </p:spPr>
        <p:txBody>
          <a:bodyPr/>
          <a:lstStyle/>
          <a:p>
            <a:fld id="{26F6C89E-B047-4EF9-ACF2-CD27945C752D}" type="slidenum">
              <a:rPr lang="en-US" smtClean="0"/>
              <a:pPr/>
              <a:t>38</a:t>
            </a:fld>
            <a:endParaRPr lang="en-US" smtClean="0"/>
          </a:p>
        </p:txBody>
      </p:sp>
      <p:sp>
        <p:nvSpPr>
          <p:cNvPr id="740357" name="Rectangle 2"/>
          <p:cNvSpPr>
            <a:spLocks noGrp="1" noRot="1" noChangeAspect="1" noChangeArrowheads="1" noTextEdit="1"/>
          </p:cNvSpPr>
          <p:nvPr>
            <p:ph type="sldImg"/>
          </p:nvPr>
        </p:nvSpPr>
        <p:spPr>
          <a:ln/>
        </p:spPr>
      </p:sp>
      <p:sp>
        <p:nvSpPr>
          <p:cNvPr id="740358"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297265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eaLnBrk="1" hangingPunct="1">
              <a:defRPr/>
            </a:pPr>
            <a:r>
              <a:rPr lang="en-US" sz="1400" b="1" dirty="0" smtClean="0"/>
              <a:t>Custom animation effects: horizontal scrolling text</a:t>
            </a:r>
          </a:p>
          <a:p>
            <a:pPr eaLnBrk="1" hangingPunct="1">
              <a:defRPr/>
            </a:pPr>
            <a:r>
              <a:rPr lang="en-US" sz="1400" dirty="0" smtClean="0"/>
              <a:t>(Basic)</a:t>
            </a:r>
          </a:p>
          <a:p>
            <a:pPr eaLnBrk="1" hangingPunct="1">
              <a:defRPr/>
            </a:pPr>
            <a:endParaRPr lang="en-US" dirty="0" smtClean="0"/>
          </a:p>
          <a:p>
            <a:pPr eaLnBrk="1" hangingPunct="1">
              <a:defRPr/>
            </a:pPr>
            <a:endParaRPr lang="en-US" dirty="0" smtClean="0"/>
          </a:p>
          <a:p>
            <a:pPr eaLnBrk="1" hangingPunct="1">
              <a:defRPr/>
            </a:pPr>
            <a:r>
              <a:rPr lang="en-US" dirty="0" smtClean="0"/>
              <a:t>To reproduce the text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600" indent="-228600" eaLnBrk="1" fontAlgn="auto" hangingPunct="1">
              <a:spcBef>
                <a:spcPts val="0"/>
              </a:spcBef>
              <a:spcAft>
                <a:spcPts val="0"/>
              </a:spcAft>
              <a:buFont typeface="+mj-lt"/>
              <a:buAutoNum type="arabicPeriod"/>
              <a:defRPr/>
            </a:pPr>
            <a:r>
              <a:rPr lang="en-US" dirty="0" smtClean="0"/>
              <a:t>Enter text in the text box. (</a:t>
            </a:r>
            <a:r>
              <a:rPr lang="en-US" b="1" dirty="0" smtClean="0"/>
              <a:t>Note:</a:t>
            </a:r>
            <a:r>
              <a:rPr lang="en-US" dirty="0" smtClean="0"/>
              <a:t> You may want to add a bullet point at the end of your text, as in the example above. On the </a:t>
            </a:r>
            <a:r>
              <a:rPr lang="en-US" b="1" dirty="0" smtClean="0"/>
              <a:t>Insert</a:t>
            </a:r>
            <a:r>
              <a:rPr lang="en-US" dirty="0" smtClean="0"/>
              <a:t> tab, in the </a:t>
            </a:r>
            <a:r>
              <a:rPr lang="en-US" b="1" dirty="0" smtClean="0"/>
              <a:t>Text</a:t>
            </a:r>
            <a:r>
              <a:rPr lang="en-US" dirty="0" smtClean="0"/>
              <a:t> group, click </a:t>
            </a:r>
            <a:r>
              <a:rPr lang="en-US" b="1" dirty="0" smtClean="0"/>
              <a:t>Symbol</a:t>
            </a:r>
            <a:r>
              <a:rPr lang="en-US" dirty="0" smtClean="0"/>
              <a:t>. In the </a:t>
            </a:r>
            <a:r>
              <a:rPr lang="en-US" b="1" dirty="0" smtClean="0"/>
              <a:t>Symbol</a:t>
            </a:r>
            <a:r>
              <a:rPr lang="en-US" dirty="0" smtClean="0"/>
              <a:t> dialog box, in the </a:t>
            </a:r>
            <a:r>
              <a:rPr lang="en-US" b="1" dirty="0" smtClean="0"/>
              <a:t>Font</a:t>
            </a:r>
            <a:r>
              <a:rPr lang="en-US" dirty="0" smtClean="0"/>
              <a:t> list, select </a:t>
            </a:r>
            <a:r>
              <a:rPr lang="en-US" b="1" dirty="0" smtClean="0"/>
              <a:t>(normal text)</a:t>
            </a:r>
            <a:r>
              <a:rPr lang="en-US" dirty="0" smtClean="0"/>
              <a:t>. In the </a:t>
            </a:r>
            <a:r>
              <a:rPr lang="en-US" b="1" dirty="0" smtClean="0"/>
              <a:t>Subset</a:t>
            </a:r>
            <a:r>
              <a:rPr lang="en-US" dirty="0" smtClean="0"/>
              <a:t> list, select </a:t>
            </a:r>
            <a:r>
              <a:rPr lang="en-US" b="1" dirty="0" smtClean="0"/>
              <a:t>General Punctuation</a:t>
            </a:r>
            <a:r>
              <a:rPr lang="en-US" dirty="0" smtClean="0"/>
              <a:t>. In the </a:t>
            </a:r>
            <a:r>
              <a:rPr lang="en-US" b="1" dirty="0" smtClean="0"/>
              <a:t>Character Code </a:t>
            </a:r>
            <a:r>
              <a:rPr lang="en-US" dirty="0" smtClean="0"/>
              <a:t>box, enter </a:t>
            </a:r>
            <a:r>
              <a:rPr lang="en-US" b="1" dirty="0" smtClean="0"/>
              <a:t>2022</a:t>
            </a:r>
            <a:r>
              <a:rPr lang="en-US" dirty="0" smtClean="0"/>
              <a:t> to select </a:t>
            </a:r>
            <a:r>
              <a:rPr lang="en-US" b="1" dirty="0" smtClean="0"/>
              <a:t>BULLET</a:t>
            </a:r>
            <a:r>
              <a:rPr lang="en-US" dirty="0" smtClean="0"/>
              <a:t>,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text. On the </a:t>
            </a:r>
            <a:r>
              <a:rPr lang="en-US" b="1" dirty="0" smtClean="0"/>
              <a:t>Home</a:t>
            </a:r>
            <a:r>
              <a:rPr lang="en-US" dirty="0" smtClean="0"/>
              <a:t> tab, in the </a:t>
            </a:r>
            <a:r>
              <a:rPr lang="en-US" b="1" dirty="0" smtClean="0"/>
              <a:t>Font</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a:t>
            </a:r>
            <a:r>
              <a:rPr lang="en-US" dirty="0" smtClean="0"/>
              <a:t> list, select </a:t>
            </a:r>
            <a:r>
              <a:rPr lang="en-US" b="1" dirty="0" smtClean="0"/>
              <a:t>Gill Sans MT</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 Size </a:t>
            </a:r>
            <a:r>
              <a:rPr lang="en-US" dirty="0" smtClean="0"/>
              <a:t>list, select </a:t>
            </a:r>
            <a:r>
              <a:rPr lang="en-US" b="1" dirty="0" smtClean="0"/>
              <a:t>36</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a:t>
            </a:r>
            <a:r>
              <a:rPr lang="en-US" b="1" dirty="0" smtClean="0"/>
              <a:t>Bold</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arrow next to </a:t>
            </a:r>
            <a:r>
              <a:rPr lang="en-US" b="1" dirty="0" smtClean="0"/>
              <a:t>Font</a:t>
            </a:r>
            <a:r>
              <a:rPr lang="en-US" dirty="0" smtClean="0"/>
              <a:t>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 (</a:t>
            </a:r>
            <a:r>
              <a:rPr lang="en-US" b="1" dirty="0" smtClean="0"/>
              <a:t>Note:</a:t>
            </a:r>
            <a:r>
              <a:rPr lang="en-US" dirty="0" smtClean="0"/>
              <a:t> If the text wraps to more than one line, drag the adjustment handles on the text box to widen it until the text fits on one line.)</a:t>
            </a:r>
          </a:p>
          <a:p>
            <a:pPr marL="228600" indent="-228600" eaLnBrk="1" fontAlgn="auto" hangingPunct="1">
              <a:spcBef>
                <a:spcPts val="0"/>
              </a:spcBef>
              <a:spcAft>
                <a:spcPts val="0"/>
              </a:spcAft>
              <a:buFont typeface="+mj-lt"/>
              <a:buAutoNum type="arabicPeriod"/>
              <a:defRPr/>
            </a:pPr>
            <a:r>
              <a:rPr lang="en-US" dirty="0" smtClean="0"/>
              <a:t>Drag the text box to the left of the lower left edge of the slide. (</a:t>
            </a:r>
            <a:r>
              <a:rPr lang="en-US" b="1" dirty="0" smtClean="0"/>
              <a:t>Note: </a:t>
            </a:r>
            <a:r>
              <a:rPr lang="en-US" dirty="0" smtClean="0"/>
              <a:t>To see beyond the edges of the slide, on the </a:t>
            </a:r>
            <a:r>
              <a:rPr lang="en-US" b="1" dirty="0" smtClean="0"/>
              <a:t>View</a:t>
            </a:r>
            <a:r>
              <a:rPr lang="en-US" dirty="0" smtClean="0"/>
              <a:t> tab, click </a:t>
            </a:r>
            <a:r>
              <a:rPr lang="en-US" b="1" dirty="0" smtClean="0"/>
              <a:t>Zoom</a:t>
            </a:r>
            <a:r>
              <a:rPr lang="en-US" dirty="0" smtClean="0"/>
              <a:t>, and then in the </a:t>
            </a:r>
            <a:r>
              <a:rPr lang="en-US" b="1" dirty="0" smtClean="0"/>
              <a:t>Zoom</a:t>
            </a:r>
            <a:r>
              <a:rPr lang="en-US" dirty="0" smtClean="0"/>
              <a:t> dialog box, in the </a:t>
            </a:r>
            <a:r>
              <a:rPr lang="en-US" b="1" dirty="0" smtClean="0"/>
              <a:t>Percent</a:t>
            </a:r>
            <a:r>
              <a:rPr lang="en-US" dirty="0" smtClean="0"/>
              <a:t> box, enter </a:t>
            </a:r>
            <a:r>
              <a:rPr lang="en-US" b="1" dirty="0" smtClean="0"/>
              <a:t>40%</a:t>
            </a:r>
            <a:r>
              <a:rPr lang="en-US" dirty="0" smtClean="0"/>
              <a:t>.) </a:t>
            </a:r>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None/>
              <a:defRPr/>
            </a:pPr>
            <a:r>
              <a:rPr lang="en-US" dirty="0" smtClean="0"/>
              <a:t>To reproduce the animation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Animations</a:t>
            </a:r>
            <a:r>
              <a:rPr lang="en-US" dirty="0" smtClean="0"/>
              <a:t> tab, in the </a:t>
            </a:r>
            <a:r>
              <a:rPr lang="en-US" b="1" dirty="0" smtClean="0"/>
              <a:t>Animations</a:t>
            </a:r>
            <a:r>
              <a:rPr lang="en-US" dirty="0" smtClean="0"/>
              <a:t> group, click </a:t>
            </a:r>
            <a:r>
              <a:rPr lang="en-US" b="1" dirty="0" smtClean="0"/>
              <a:t>Custom Animation</a:t>
            </a:r>
            <a:r>
              <a:rPr lang="en-US" dirty="0" smtClean="0"/>
              <a:t>.</a:t>
            </a:r>
          </a:p>
          <a:p>
            <a:pPr marL="228600" indent="-228600" eaLnBrk="1" hangingPunct="1">
              <a:buFont typeface="+mj-lt"/>
              <a:buAutoNum type="arabicPeriod"/>
              <a:defRPr/>
            </a:pPr>
            <a:r>
              <a:rPr lang="en-US" dirty="0" smtClean="0"/>
              <a:t>On the slide, select the text box. In the </a:t>
            </a:r>
            <a:r>
              <a:rPr lang="en-US" b="1" dirty="0" smtClean="0"/>
              <a:t>Custom</a:t>
            </a:r>
            <a:r>
              <a:rPr lang="en-US" dirty="0" smtClean="0"/>
              <a:t> </a:t>
            </a:r>
            <a:r>
              <a:rPr lang="en-US" b="1" dirty="0" smtClean="0"/>
              <a:t>Animation</a:t>
            </a:r>
            <a:r>
              <a:rPr lang="en-US" dirty="0" smtClean="0"/>
              <a:t> task pane,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Add</a:t>
            </a:r>
            <a:r>
              <a:rPr lang="en-US" dirty="0" smtClean="0"/>
              <a:t> </a:t>
            </a:r>
            <a:r>
              <a:rPr lang="en-US" b="1" dirty="0" smtClean="0"/>
              <a:t>Effect</a:t>
            </a:r>
            <a:r>
              <a:rPr lang="en-US" dirty="0" smtClean="0"/>
              <a:t>, point to </a:t>
            </a:r>
            <a:r>
              <a:rPr lang="en-US" b="1" dirty="0" smtClean="0"/>
              <a:t>Entrance</a:t>
            </a:r>
            <a:r>
              <a:rPr lang="en-US" dirty="0" smtClean="0"/>
              <a:t>, and then click </a:t>
            </a:r>
            <a:r>
              <a:rPr lang="en-US" b="1" dirty="0" smtClean="0"/>
              <a:t>More Effects</a:t>
            </a:r>
            <a:r>
              <a:rPr lang="en-US" dirty="0" smtClean="0"/>
              <a:t>.</a:t>
            </a:r>
            <a:r>
              <a:rPr lang="en-US" b="1" dirty="0" smtClean="0"/>
              <a:t> </a:t>
            </a:r>
            <a:r>
              <a:rPr lang="en-US" dirty="0" smtClean="0"/>
              <a:t>In the </a:t>
            </a:r>
            <a:r>
              <a:rPr lang="en-US" b="1" dirty="0" smtClean="0"/>
              <a:t>Add Entrance Effect</a:t>
            </a:r>
            <a:r>
              <a:rPr lang="en-US" dirty="0" smtClean="0"/>
              <a:t> dialog box, under </a:t>
            </a:r>
            <a:r>
              <a:rPr lang="en-US" b="1" dirty="0" smtClean="0"/>
              <a:t>Basic</a:t>
            </a:r>
            <a:r>
              <a:rPr lang="en-US" dirty="0" smtClean="0"/>
              <a:t>, click </a:t>
            </a:r>
            <a:r>
              <a:rPr lang="en-US" b="1" dirty="0" smtClean="0"/>
              <a:t>Fly In</a:t>
            </a:r>
            <a:r>
              <a:rPr lang="en-US" dirty="0" smtClean="0"/>
              <a:t>. </a:t>
            </a:r>
          </a:p>
          <a:p>
            <a:pPr marL="685800" lvl="1" indent="-228600" eaLnBrk="1" hangingPunct="1">
              <a:buFont typeface="+mj-lt"/>
              <a:buAutoNum type="arabicPeriod"/>
              <a:defRPr/>
            </a:pPr>
            <a:r>
              <a:rPr lang="en-US" dirty="0" smtClean="0"/>
              <a:t>Select the animation effect (fly-in effect for the text box). Click the arrow to the right of the select effect, and then click </a:t>
            </a:r>
            <a:r>
              <a:rPr lang="en-US" b="1" dirty="0" smtClean="0"/>
              <a:t>Effect Options</a:t>
            </a:r>
            <a:r>
              <a:rPr lang="en-US" dirty="0" smtClean="0"/>
              <a:t>. In the </a:t>
            </a:r>
            <a:r>
              <a:rPr lang="en-US" b="1" dirty="0" smtClean="0"/>
              <a:t>Fly In </a:t>
            </a:r>
            <a:r>
              <a:rPr lang="en-US" dirty="0" smtClean="0"/>
              <a:t>dialog box, do the following:</a:t>
            </a:r>
          </a:p>
          <a:p>
            <a:pPr marL="1143000" lvl="2" indent="-228600" eaLnBrk="1" fontAlgn="auto" hangingPunct="1">
              <a:spcBef>
                <a:spcPts val="0"/>
              </a:spcBef>
              <a:spcAft>
                <a:spcPts val="0"/>
              </a:spcAft>
              <a:buFont typeface="Arial" pitchFamily="34" charset="0"/>
              <a:buChar char="•"/>
              <a:defRPr/>
            </a:pPr>
            <a:r>
              <a:rPr lang="en-US" dirty="0" smtClean="0"/>
              <a:t>On the </a:t>
            </a:r>
            <a:r>
              <a:rPr lang="en-US" b="1" dirty="0" smtClean="0"/>
              <a:t>Effect</a:t>
            </a:r>
            <a:r>
              <a:rPr lang="en-US" dirty="0" smtClean="0"/>
              <a:t> tab, in the </a:t>
            </a:r>
            <a:r>
              <a:rPr lang="en-US" b="1" dirty="0" smtClean="0"/>
              <a:t>Direction </a:t>
            </a:r>
            <a:r>
              <a:rPr lang="en-US" dirty="0" smtClean="0"/>
              <a:t>list, select </a:t>
            </a:r>
            <a:r>
              <a:rPr lang="en-US" b="1" dirty="0" smtClean="0"/>
              <a:t>From Right</a:t>
            </a:r>
            <a:r>
              <a:rPr lang="en-US" dirty="0" smtClean="0"/>
              <a:t>.</a:t>
            </a:r>
          </a:p>
          <a:p>
            <a:pPr marL="1143000" lvl="2" indent="-228600" eaLnBrk="1" hangingPunct="1">
              <a:buFont typeface="Arial" pitchFamily="34" charset="0"/>
              <a:buChar char="•"/>
              <a:defRPr/>
            </a:pPr>
            <a:r>
              <a:rPr lang="en-US" dirty="0" smtClean="0"/>
              <a:t>On the </a:t>
            </a:r>
            <a:r>
              <a:rPr lang="en-US" b="1" dirty="0" smtClean="0"/>
              <a:t>Timing</a:t>
            </a:r>
            <a:r>
              <a:rPr lang="en-US" dirty="0" smtClean="0"/>
              <a:t> tab, do the following:</a:t>
            </a:r>
          </a:p>
          <a:p>
            <a:pPr marL="1600200" lvl="3" indent="-228600" eaLnBrk="1" hangingPunct="1">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1600200" lvl="3" indent="-228600" eaLnBrk="1" hangingPunct="1">
              <a:buFont typeface="Arial" pitchFamily="34" charset="0"/>
              <a:buChar char="•"/>
              <a:defRPr/>
            </a:pPr>
            <a:r>
              <a:rPr lang="en-US" dirty="0" smtClean="0"/>
              <a:t>In the </a:t>
            </a:r>
            <a:r>
              <a:rPr lang="en-US" b="1" dirty="0" smtClean="0"/>
              <a:t>Speed</a:t>
            </a:r>
            <a:r>
              <a:rPr lang="en-US" dirty="0" smtClean="0"/>
              <a:t> box, enter </a:t>
            </a:r>
            <a:r>
              <a:rPr lang="en-US" b="1" dirty="0" smtClean="0"/>
              <a:t>16 seconds</a:t>
            </a:r>
            <a:r>
              <a:rPr lang="en-US" dirty="0" smtClean="0"/>
              <a:t>.</a:t>
            </a:r>
          </a:p>
          <a:p>
            <a:pPr marL="1600200" lvl="3" indent="-228600" eaLnBrk="1" hangingPunct="1">
              <a:buFont typeface="Arial" pitchFamily="34" charset="0"/>
              <a:buChar char="•"/>
              <a:defRPr/>
            </a:pPr>
            <a:r>
              <a:rPr lang="en-US" dirty="0" smtClean="0"/>
              <a:t>In the </a:t>
            </a:r>
            <a:r>
              <a:rPr lang="en-US" b="1" dirty="0" smtClean="0"/>
              <a:t>Repeat</a:t>
            </a:r>
            <a:r>
              <a:rPr lang="en-US" dirty="0" smtClean="0"/>
              <a:t> list, select </a:t>
            </a:r>
            <a:r>
              <a:rPr lang="en-US" b="1" dirty="0" smtClean="0"/>
              <a:t>Until End of Slide</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slide, select the text box.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Custom</a:t>
            </a:r>
            <a:r>
              <a:rPr lang="en-US" dirty="0" smtClean="0"/>
              <a:t> </a:t>
            </a:r>
            <a:r>
              <a:rPr lang="en-US" b="1" dirty="0" smtClean="0"/>
              <a:t>Animation</a:t>
            </a:r>
            <a:r>
              <a:rPr lang="en-US" dirty="0" smtClean="0"/>
              <a:t> task pane, select the second animation effect (fly-in effect for the second text box). Click the arrow to the right of the selected effect, and then click </a:t>
            </a:r>
            <a:r>
              <a:rPr lang="en-US" b="1" dirty="0" smtClean="0"/>
              <a:t>Timing</a:t>
            </a:r>
            <a:r>
              <a:rPr lang="en-US" dirty="0" smtClean="0"/>
              <a:t>. In the </a:t>
            </a:r>
            <a:r>
              <a:rPr lang="en-US" b="1" dirty="0" smtClean="0"/>
              <a:t>Fly In</a:t>
            </a:r>
            <a:r>
              <a:rPr lang="en-US" dirty="0" smtClean="0"/>
              <a:t> dialog box, on the </a:t>
            </a:r>
            <a:r>
              <a:rPr lang="en-US" b="1" dirty="0" smtClean="0"/>
              <a:t>Timing</a:t>
            </a:r>
            <a:r>
              <a:rPr lang="en-US" dirty="0" smtClean="0"/>
              <a:t> tab, in the </a:t>
            </a:r>
            <a:r>
              <a:rPr lang="en-US" b="1" dirty="0" smtClean="0"/>
              <a:t>Delay</a:t>
            </a:r>
            <a:r>
              <a:rPr lang="en-US" dirty="0" smtClean="0"/>
              <a:t> box, enter </a:t>
            </a:r>
            <a:r>
              <a:rPr lang="en-US" b="1" dirty="0" smtClean="0"/>
              <a:t>8</a:t>
            </a:r>
            <a:r>
              <a:rPr lang="en-US" dirty="0" smtClean="0"/>
              <a:t>. (</a:t>
            </a:r>
            <a:r>
              <a:rPr lang="en-US" b="1" dirty="0" smtClean="0"/>
              <a:t>Note:</a:t>
            </a:r>
            <a:r>
              <a:rPr lang="en-US" dirty="0" smtClean="0"/>
              <a:t> You may need to adjust the delay time if the length of your text is different than the example above.)</a:t>
            </a:r>
          </a:p>
          <a:p>
            <a:pPr marL="228600" indent="-228600" eaLnBrk="1" fontAlgn="auto" hangingPunct="1">
              <a:spcBef>
                <a:spcPts val="0"/>
              </a:spcBef>
              <a:spcAft>
                <a:spcPts val="0"/>
              </a:spcAft>
              <a:buFont typeface="+mj-lt"/>
              <a:buAutoNum type="arabicPeriod"/>
              <a:defRPr/>
            </a:pPr>
            <a:r>
              <a:rPr lang="en-US" dirty="0" smtClean="0"/>
              <a:t>On the slide, drag the second text box on top of the first text box.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 and Visibility </a:t>
            </a:r>
            <a:r>
              <a:rPr lang="en-US" dirty="0" smtClean="0"/>
              <a:t>pane, press and hold CTRL, and then select both text boxes.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Selected Objects</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Center</a:t>
            </a:r>
            <a:r>
              <a:rPr lang="en-US" dirty="0" smtClean="0"/>
              <a:t>.</a:t>
            </a:r>
          </a:p>
          <a:p>
            <a:pPr marL="228600" indent="-228600" eaLnBrk="1" fontAlgn="auto" hangingPunct="1">
              <a:spcBef>
                <a:spcPts val="0"/>
              </a:spcBef>
              <a:spcAft>
                <a:spcPts val="0"/>
              </a:spcAft>
              <a:buFont typeface="+mj-lt"/>
              <a:buAutoNum type="arabicPeriod"/>
              <a:defRPr/>
            </a:pPr>
            <a:endParaRPr lang="en-US" dirty="0" smtClean="0"/>
          </a:p>
          <a:p>
            <a:pPr eaLnBrk="1" hangingPunct="1">
              <a:defRPr/>
            </a:pPr>
            <a:endParaRPr lang="en-US" dirty="0" smtClean="0"/>
          </a:p>
          <a:p>
            <a:pPr eaLnBrk="1" hangingPunct="1">
              <a:defRPr/>
            </a:pPr>
            <a:r>
              <a:rPr lang="en-US" dirty="0" smtClean="0"/>
              <a:t>To reproduce the background effects on this slide, do the following: </a:t>
            </a:r>
          </a:p>
          <a:p>
            <a:pPr marL="228600" indent="-228600" eaLnBrk="1" fontAlgn="auto" hangingPunct="1">
              <a:spcBef>
                <a:spcPts val="0"/>
              </a:spcBef>
              <a:spcAft>
                <a:spcPts val="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and then select </a:t>
            </a:r>
            <a:r>
              <a:rPr lang="en-US" b="1" dirty="0" smtClean="0"/>
              <a:t>Picture or texture fill</a:t>
            </a:r>
            <a:r>
              <a:rPr lang="en-US" dirty="0" smtClean="0"/>
              <a:t> in the </a:t>
            </a:r>
            <a:r>
              <a:rPr lang="en-US" b="1" dirty="0" smtClean="0"/>
              <a:t>Fill</a:t>
            </a:r>
            <a:r>
              <a:rPr lang="en-US" dirty="0" smtClean="0"/>
              <a:t> pane. Under </a:t>
            </a:r>
            <a:r>
              <a:rPr lang="en-US" b="1" dirty="0" smtClean="0"/>
              <a:t>Insert from</a:t>
            </a:r>
            <a:r>
              <a:rPr lang="en-US" dirty="0" smtClean="0"/>
              <a:t>, click </a:t>
            </a:r>
            <a:r>
              <a:rPr lang="en-US" b="1" dirty="0" smtClean="0"/>
              <a:t>File</a:t>
            </a:r>
            <a:r>
              <a:rPr lang="en-US" dirty="0" smtClean="0"/>
              <a:t>. In the </a:t>
            </a:r>
            <a:r>
              <a:rPr lang="en-US" b="1" dirty="0" smtClean="0"/>
              <a:t>Insert Picture </a:t>
            </a:r>
            <a:r>
              <a:rPr lang="en-US" dirty="0" smtClean="0"/>
              <a:t>dialog box, select a picture,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spcBef>
                <a:spcPts val="0"/>
              </a:spcBef>
              <a:spcAft>
                <a:spcPts val="0"/>
              </a:spcAft>
              <a:buFont typeface="+mj-lt"/>
              <a:buAutoNum type="arabicPeriod"/>
              <a:defRPr/>
            </a:pPr>
            <a:r>
              <a:rPr lang="en-US" dirty="0" smtClean="0"/>
              <a:t>Select the rectangle.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Width</a:t>
            </a:r>
            <a:r>
              <a:rPr lang="en-US" dirty="0" smtClean="0"/>
              <a:t> box, enter </a:t>
            </a:r>
            <a:r>
              <a:rPr lang="en-US" b="1" dirty="0" smtClean="0"/>
              <a:t>1”</a:t>
            </a:r>
            <a:r>
              <a:rPr lang="en-US" dirty="0" smtClean="0"/>
              <a:t>.</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a:t>
            </a:r>
            <a:r>
              <a:rPr lang="en-US" dirty="0" smtClean="0"/>
              <a:t> group, click the arrow next to </a:t>
            </a:r>
            <a:r>
              <a:rPr lang="en-US" b="1" dirty="0" smtClean="0"/>
              <a:t>Shape</a:t>
            </a:r>
            <a:r>
              <a:rPr lang="en-US" dirty="0" smtClean="0"/>
              <a:t> </a:t>
            </a:r>
            <a:r>
              <a:rPr lang="en-US" b="1" dirty="0" smtClean="0"/>
              <a:t>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More Gradients</a:t>
            </a:r>
            <a:r>
              <a:rPr lang="en-US" dirty="0" smtClean="0"/>
              <a:t>.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85800" lvl="1" indent="-228600" eaLnBrk="1" hangingPunct="1">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hangingPunct="1">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Right </a:t>
            </a:r>
            <a:r>
              <a:rPr lang="en-US" dirty="0" smtClean="0"/>
              <a:t>(first row, fourth option from the left).</a:t>
            </a:r>
          </a:p>
          <a:p>
            <a:pPr marL="685800" lvl="1" indent="-228600" eaLnBrk="1" hangingPunct="1">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hangingPunct="1">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eaLnBrk="1" hangingPunct="1">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eaLnBrk="1" hangingPunct="1">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a:t>
            </a:r>
          </a:p>
          <a:p>
            <a:pPr marL="1143000" lvl="2" indent="-228600" eaLnBrk="1" hangingPunct="1">
              <a:buFont typeface="Arial" pitchFamily="34" charset="0"/>
              <a:buChar char="•"/>
              <a:defRPr/>
            </a:pPr>
            <a:r>
              <a:rPr lang="en-US" dirty="0" smtClean="0"/>
              <a:t>In the </a:t>
            </a:r>
            <a:r>
              <a:rPr lang="en-US" b="1" dirty="0" smtClean="0"/>
              <a:t>Transparency</a:t>
            </a:r>
            <a:r>
              <a:rPr lang="en-US" dirty="0" smtClean="0"/>
              <a:t> box, enter </a:t>
            </a:r>
            <a:r>
              <a:rPr lang="en-US" b="1" dirty="0" smtClean="0"/>
              <a:t>0%</a:t>
            </a:r>
            <a:r>
              <a:rPr lang="en-US" dirty="0" smtClean="0"/>
              <a:t>.</a:t>
            </a:r>
          </a:p>
          <a:p>
            <a:pPr marL="685800" lvl="1" indent="-228600" eaLnBrk="1" hangingPunct="1">
              <a:buFont typeface="Arial" pitchFamily="34" charset="0"/>
              <a:buChar char="•"/>
              <a:defRPr/>
            </a:pPr>
            <a:r>
              <a:rPr lang="en-US" dirty="0" smtClean="0"/>
              <a:t>Select </a:t>
            </a:r>
            <a:r>
              <a:rPr lang="en-US" b="1" dirty="0" smtClean="0"/>
              <a:t>Stop 2 </a:t>
            </a:r>
            <a:r>
              <a:rPr lang="en-US" dirty="0" smtClean="0"/>
              <a:t>from the list, and then do the following: </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 </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slide, select the rectangle.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Left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Linear Left </a:t>
            </a:r>
            <a:r>
              <a:rPr lang="en-US" dirty="0" smtClean="0"/>
              <a:t>(second row, third option from the left).</a:t>
            </a:r>
          </a:p>
          <a:p>
            <a:pPr marL="228600" indent="-228600" eaLnBrk="1" fontAlgn="auto" hangingPunct="1">
              <a:spcBef>
                <a:spcPts val="0"/>
              </a:spcBef>
              <a:spcAft>
                <a:spcPts val="0"/>
              </a:spcAft>
              <a:buFont typeface="+mj-lt"/>
              <a:buAutoNum type="arabicPeriod"/>
              <a:defRPr/>
            </a:pPr>
            <a:r>
              <a:rPr lang="en-US" dirty="0" smtClean="0"/>
              <a:t>With the duplicate rectangle still selected,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Right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None/>
              <a:defRPr/>
            </a:pPr>
            <a:endParaRPr lang="en-US" dirty="0" smtClean="0"/>
          </a:p>
        </p:txBody>
      </p:sp>
      <p:sp>
        <p:nvSpPr>
          <p:cNvPr id="25603"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348996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1379"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1380" name="Rectangle 7"/>
          <p:cNvSpPr>
            <a:spLocks noGrp="1" noChangeArrowheads="1"/>
          </p:cNvSpPr>
          <p:nvPr>
            <p:ph type="sldNum" sz="quarter" idx="5"/>
          </p:nvPr>
        </p:nvSpPr>
        <p:spPr>
          <a:noFill/>
        </p:spPr>
        <p:txBody>
          <a:bodyPr/>
          <a:lstStyle/>
          <a:p>
            <a:fld id="{9CA6DAEC-B23D-4D13-ABE2-65DB3EA02D65}" type="slidenum">
              <a:rPr lang="en-US" smtClean="0"/>
              <a:pPr/>
              <a:t>42</a:t>
            </a:fld>
            <a:endParaRPr lang="en-US" smtClean="0"/>
          </a:p>
        </p:txBody>
      </p:sp>
      <p:sp>
        <p:nvSpPr>
          <p:cNvPr id="741381" name="Rectangle 2"/>
          <p:cNvSpPr>
            <a:spLocks noGrp="1" noRot="1" noChangeAspect="1" noChangeArrowheads="1" noTextEdit="1"/>
          </p:cNvSpPr>
          <p:nvPr>
            <p:ph type="sldImg"/>
          </p:nvPr>
        </p:nvSpPr>
        <p:spPr>
          <a:ln/>
        </p:spPr>
      </p:sp>
      <p:sp>
        <p:nvSpPr>
          <p:cNvPr id="741382"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4122607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39331"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39332" name="Rectangle 7"/>
          <p:cNvSpPr>
            <a:spLocks noGrp="1" noChangeArrowheads="1"/>
          </p:cNvSpPr>
          <p:nvPr>
            <p:ph type="sldNum" sz="quarter" idx="5"/>
          </p:nvPr>
        </p:nvSpPr>
        <p:spPr>
          <a:noFill/>
        </p:spPr>
        <p:txBody>
          <a:bodyPr/>
          <a:lstStyle/>
          <a:p>
            <a:fld id="{47A4351F-FB3B-4800-8AD5-8473B7568FC7}" type="slidenum">
              <a:rPr lang="en-US" smtClean="0"/>
              <a:pPr/>
              <a:t>51</a:t>
            </a:fld>
            <a:endParaRPr lang="en-US" smtClean="0"/>
          </a:p>
        </p:txBody>
      </p:sp>
      <p:sp>
        <p:nvSpPr>
          <p:cNvPr id="739333" name="Rectangle 2"/>
          <p:cNvSpPr>
            <a:spLocks noGrp="1" noRot="1" noChangeAspect="1" noChangeArrowheads="1" noTextEdit="1"/>
          </p:cNvSpPr>
          <p:nvPr>
            <p:ph type="sldImg"/>
          </p:nvPr>
        </p:nvSpPr>
        <p:spPr>
          <a:ln/>
        </p:spPr>
      </p:sp>
      <p:sp>
        <p:nvSpPr>
          <p:cNvPr id="739334" name="Rectangle 3"/>
          <p:cNvSpPr>
            <a:spLocks noGrp="1" noChangeArrowheads="1"/>
          </p:cNvSpPr>
          <p:nvPr>
            <p:ph type="body" idx="1"/>
          </p:nvPr>
        </p:nvSpPr>
        <p:spPr>
          <a:xfrm>
            <a:off x="914400" y="4572000"/>
            <a:ext cx="5029200" cy="3886200"/>
          </a:xfrm>
          <a:noFill/>
          <a:ln/>
        </p:spPr>
        <p:txBody>
          <a:bodyPr/>
          <a:lstStyle/>
          <a:p>
            <a:pPr eaLnBrk="1" hangingPunct="1"/>
            <a:endParaRPr lang="ur-PK" smtClean="0"/>
          </a:p>
        </p:txBody>
      </p:sp>
    </p:spTree>
    <p:extLst>
      <p:ext uri="{BB962C8B-B14F-4D97-AF65-F5344CB8AC3E}">
        <p14:creationId xmlns:p14="http://schemas.microsoft.com/office/powerpoint/2010/main" val="13827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0355"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0356" name="Rectangle 7"/>
          <p:cNvSpPr>
            <a:spLocks noGrp="1" noChangeArrowheads="1"/>
          </p:cNvSpPr>
          <p:nvPr>
            <p:ph type="sldNum" sz="quarter" idx="5"/>
          </p:nvPr>
        </p:nvSpPr>
        <p:spPr>
          <a:noFill/>
        </p:spPr>
        <p:txBody>
          <a:bodyPr/>
          <a:lstStyle/>
          <a:p>
            <a:fld id="{26F6C89E-B047-4EF9-ACF2-CD27945C752D}" type="slidenum">
              <a:rPr lang="en-US" smtClean="0"/>
              <a:pPr/>
              <a:t>52</a:t>
            </a:fld>
            <a:endParaRPr lang="en-US" smtClean="0"/>
          </a:p>
        </p:txBody>
      </p:sp>
      <p:sp>
        <p:nvSpPr>
          <p:cNvPr id="740357" name="Rectangle 2"/>
          <p:cNvSpPr>
            <a:spLocks noGrp="1" noRot="1" noChangeAspect="1" noChangeArrowheads="1" noTextEdit="1"/>
          </p:cNvSpPr>
          <p:nvPr>
            <p:ph type="sldImg"/>
          </p:nvPr>
        </p:nvSpPr>
        <p:spPr>
          <a:ln/>
        </p:spPr>
      </p:sp>
      <p:sp>
        <p:nvSpPr>
          <p:cNvPr id="740358"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412336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59</a:t>
            </a:fld>
            <a:endParaRPr lang="en-US"/>
          </a:p>
        </p:txBody>
      </p:sp>
    </p:spTree>
    <p:extLst>
      <p:ext uri="{BB962C8B-B14F-4D97-AF65-F5344CB8AC3E}">
        <p14:creationId xmlns:p14="http://schemas.microsoft.com/office/powerpoint/2010/main" val="390738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60</a:t>
            </a:fld>
            <a:endParaRPr lang="en-US"/>
          </a:p>
        </p:txBody>
      </p:sp>
    </p:spTree>
    <p:extLst>
      <p:ext uri="{BB962C8B-B14F-4D97-AF65-F5344CB8AC3E}">
        <p14:creationId xmlns:p14="http://schemas.microsoft.com/office/powerpoint/2010/main" val="212748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61</a:t>
            </a:fld>
            <a:endParaRPr lang="en-US"/>
          </a:p>
        </p:txBody>
      </p:sp>
    </p:spTree>
    <p:extLst>
      <p:ext uri="{BB962C8B-B14F-4D97-AF65-F5344CB8AC3E}">
        <p14:creationId xmlns:p14="http://schemas.microsoft.com/office/powerpoint/2010/main" val="196371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62</a:t>
            </a:fld>
            <a:endParaRPr lang="en-US"/>
          </a:p>
        </p:txBody>
      </p:sp>
    </p:spTree>
    <p:extLst>
      <p:ext uri="{BB962C8B-B14F-4D97-AF65-F5344CB8AC3E}">
        <p14:creationId xmlns:p14="http://schemas.microsoft.com/office/powerpoint/2010/main" val="4262035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63</a:t>
            </a:fld>
            <a:endParaRPr lang="en-US"/>
          </a:p>
        </p:txBody>
      </p:sp>
    </p:spTree>
    <p:extLst>
      <p:ext uri="{BB962C8B-B14F-4D97-AF65-F5344CB8AC3E}">
        <p14:creationId xmlns:p14="http://schemas.microsoft.com/office/powerpoint/2010/main" val="86166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64</a:t>
            </a:fld>
            <a:endParaRPr lang="en-US"/>
          </a:p>
        </p:txBody>
      </p:sp>
    </p:spTree>
    <p:extLst>
      <p:ext uri="{BB962C8B-B14F-4D97-AF65-F5344CB8AC3E}">
        <p14:creationId xmlns:p14="http://schemas.microsoft.com/office/powerpoint/2010/main" val="1855921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65</a:t>
            </a:fld>
            <a:endParaRPr lang="en-US"/>
          </a:p>
        </p:txBody>
      </p:sp>
    </p:spTree>
    <p:extLst>
      <p:ext uri="{BB962C8B-B14F-4D97-AF65-F5344CB8AC3E}">
        <p14:creationId xmlns:p14="http://schemas.microsoft.com/office/powerpoint/2010/main" val="35095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a:t>
            </a:fld>
            <a:endParaRPr lang="en-US"/>
          </a:p>
        </p:txBody>
      </p:sp>
    </p:spTree>
    <p:extLst>
      <p:ext uri="{BB962C8B-B14F-4D97-AF65-F5344CB8AC3E}">
        <p14:creationId xmlns:p14="http://schemas.microsoft.com/office/powerpoint/2010/main" val="609247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67</a:t>
            </a:fld>
            <a:endParaRPr lang="en-US"/>
          </a:p>
        </p:txBody>
      </p:sp>
    </p:spTree>
    <p:extLst>
      <p:ext uri="{BB962C8B-B14F-4D97-AF65-F5344CB8AC3E}">
        <p14:creationId xmlns:p14="http://schemas.microsoft.com/office/powerpoint/2010/main" val="571206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68</a:t>
            </a:fld>
            <a:endParaRPr lang="en-US"/>
          </a:p>
        </p:txBody>
      </p:sp>
    </p:spTree>
    <p:extLst>
      <p:ext uri="{BB962C8B-B14F-4D97-AF65-F5344CB8AC3E}">
        <p14:creationId xmlns:p14="http://schemas.microsoft.com/office/powerpoint/2010/main" val="122254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69</a:t>
            </a:fld>
            <a:endParaRPr lang="en-US"/>
          </a:p>
        </p:txBody>
      </p:sp>
    </p:spTree>
    <p:extLst>
      <p:ext uri="{BB962C8B-B14F-4D97-AF65-F5344CB8AC3E}">
        <p14:creationId xmlns:p14="http://schemas.microsoft.com/office/powerpoint/2010/main" val="937719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70</a:t>
            </a:fld>
            <a:endParaRPr lang="en-US"/>
          </a:p>
        </p:txBody>
      </p:sp>
    </p:spTree>
    <p:extLst>
      <p:ext uri="{BB962C8B-B14F-4D97-AF65-F5344CB8AC3E}">
        <p14:creationId xmlns:p14="http://schemas.microsoft.com/office/powerpoint/2010/main" val="906037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71</a:t>
            </a:fld>
            <a:endParaRPr lang="en-US"/>
          </a:p>
        </p:txBody>
      </p:sp>
    </p:spTree>
    <p:extLst>
      <p:ext uri="{BB962C8B-B14F-4D97-AF65-F5344CB8AC3E}">
        <p14:creationId xmlns:p14="http://schemas.microsoft.com/office/powerpoint/2010/main" val="3176537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72</a:t>
            </a:fld>
            <a:endParaRPr lang="en-US"/>
          </a:p>
        </p:txBody>
      </p:sp>
    </p:spTree>
    <p:extLst>
      <p:ext uri="{BB962C8B-B14F-4D97-AF65-F5344CB8AC3E}">
        <p14:creationId xmlns:p14="http://schemas.microsoft.com/office/powerpoint/2010/main" val="2909245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73</a:t>
            </a:fld>
            <a:endParaRPr lang="en-US"/>
          </a:p>
        </p:txBody>
      </p:sp>
    </p:spTree>
    <p:extLst>
      <p:ext uri="{BB962C8B-B14F-4D97-AF65-F5344CB8AC3E}">
        <p14:creationId xmlns:p14="http://schemas.microsoft.com/office/powerpoint/2010/main" val="2607350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74</a:t>
            </a:fld>
            <a:endParaRPr lang="en-US"/>
          </a:p>
        </p:txBody>
      </p:sp>
    </p:spTree>
    <p:extLst>
      <p:ext uri="{BB962C8B-B14F-4D97-AF65-F5344CB8AC3E}">
        <p14:creationId xmlns:p14="http://schemas.microsoft.com/office/powerpoint/2010/main" val="1494572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75</a:t>
            </a:fld>
            <a:endParaRPr lang="en-US"/>
          </a:p>
        </p:txBody>
      </p:sp>
    </p:spTree>
    <p:extLst>
      <p:ext uri="{BB962C8B-B14F-4D97-AF65-F5344CB8AC3E}">
        <p14:creationId xmlns:p14="http://schemas.microsoft.com/office/powerpoint/2010/main" val="2307606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76</a:t>
            </a:fld>
            <a:endParaRPr lang="en-US"/>
          </a:p>
        </p:txBody>
      </p:sp>
    </p:spTree>
    <p:extLst>
      <p:ext uri="{BB962C8B-B14F-4D97-AF65-F5344CB8AC3E}">
        <p14:creationId xmlns:p14="http://schemas.microsoft.com/office/powerpoint/2010/main" val="15256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1200" b="1" kern="0" dirty="0">
              <a:solidFill>
                <a:schemeClr val="accent1">
                  <a:lumMod val="50000"/>
                </a:schemeClr>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a:t>
            </a:fld>
            <a:endParaRPr lang="en-US"/>
          </a:p>
        </p:txBody>
      </p:sp>
    </p:spTree>
    <p:extLst>
      <p:ext uri="{BB962C8B-B14F-4D97-AF65-F5344CB8AC3E}">
        <p14:creationId xmlns:p14="http://schemas.microsoft.com/office/powerpoint/2010/main" val="949299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78</a:t>
            </a:fld>
            <a:endParaRPr lang="en-US"/>
          </a:p>
        </p:txBody>
      </p:sp>
    </p:spTree>
    <p:extLst>
      <p:ext uri="{BB962C8B-B14F-4D97-AF65-F5344CB8AC3E}">
        <p14:creationId xmlns:p14="http://schemas.microsoft.com/office/powerpoint/2010/main" val="639920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79</a:t>
            </a:fld>
            <a:endParaRPr lang="en-US"/>
          </a:p>
        </p:txBody>
      </p:sp>
    </p:spTree>
    <p:extLst>
      <p:ext uri="{BB962C8B-B14F-4D97-AF65-F5344CB8AC3E}">
        <p14:creationId xmlns:p14="http://schemas.microsoft.com/office/powerpoint/2010/main" val="235148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a:t>
            </a:fld>
            <a:endParaRPr lang="en-US"/>
          </a:p>
        </p:txBody>
      </p:sp>
    </p:spTree>
    <p:extLst>
      <p:ext uri="{BB962C8B-B14F-4D97-AF65-F5344CB8AC3E}">
        <p14:creationId xmlns:p14="http://schemas.microsoft.com/office/powerpoint/2010/main" val="231805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8</a:t>
            </a:fld>
            <a:endParaRPr lang="en-US"/>
          </a:p>
        </p:txBody>
      </p:sp>
    </p:spTree>
    <p:extLst>
      <p:ext uri="{BB962C8B-B14F-4D97-AF65-F5344CB8AC3E}">
        <p14:creationId xmlns:p14="http://schemas.microsoft.com/office/powerpoint/2010/main" val="399554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9</a:t>
            </a:fld>
            <a:endParaRPr lang="en-US"/>
          </a:p>
        </p:txBody>
      </p:sp>
    </p:spTree>
    <p:extLst>
      <p:ext uri="{BB962C8B-B14F-4D97-AF65-F5344CB8AC3E}">
        <p14:creationId xmlns:p14="http://schemas.microsoft.com/office/powerpoint/2010/main" val="12729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10</a:t>
            </a:fld>
            <a:endParaRPr lang="en-US"/>
          </a:p>
        </p:txBody>
      </p:sp>
    </p:spTree>
    <p:extLst>
      <p:ext uri="{BB962C8B-B14F-4D97-AF65-F5344CB8AC3E}">
        <p14:creationId xmlns:p14="http://schemas.microsoft.com/office/powerpoint/2010/main" val="270017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11</a:t>
            </a:fld>
            <a:endParaRPr lang="en-US"/>
          </a:p>
        </p:txBody>
      </p:sp>
    </p:spTree>
    <p:extLst>
      <p:ext uri="{BB962C8B-B14F-4D97-AF65-F5344CB8AC3E}">
        <p14:creationId xmlns:p14="http://schemas.microsoft.com/office/powerpoint/2010/main" val="291519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j0341439"/>
          <p:cNvPicPr>
            <a:picLocks noChangeAspect="1" noChangeArrowheads="1"/>
          </p:cNvPicPr>
          <p:nvPr/>
        </p:nvPicPr>
        <p:blipFill>
          <a:blip r:embed="rId2" cstate="print"/>
          <a:srcRect b="19832"/>
          <a:stretch>
            <a:fillRect/>
          </a:stretch>
        </p:blipFill>
        <p:spPr bwMode="ltGray">
          <a:xfrm>
            <a:off x="0" y="1744663"/>
            <a:ext cx="9144000" cy="5127625"/>
          </a:xfrm>
          <a:prstGeom prst="rect">
            <a:avLst/>
          </a:prstGeom>
          <a:noFill/>
          <a:ln w="9525">
            <a:noFill/>
            <a:miter lim="800000"/>
            <a:headEnd/>
            <a:tailEnd/>
          </a:ln>
        </p:spPr>
      </p:pic>
      <p:sp>
        <p:nvSpPr>
          <p:cNvPr id="5"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6"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7"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Text Box 34"/>
          <p:cNvSpPr txBox="1">
            <a:spLocks noChangeArrowheads="1"/>
          </p:cNvSpPr>
          <p:nvPr/>
        </p:nvSpPr>
        <p:spPr bwMode="black">
          <a:xfrm>
            <a:off x="609600" y="1524000"/>
            <a:ext cx="1157288" cy="733425"/>
          </a:xfrm>
          <a:prstGeom prst="rect">
            <a:avLst/>
          </a:prstGeom>
          <a:noFill/>
          <a:ln w="9525">
            <a:noFill/>
            <a:miter lim="800000"/>
            <a:headEnd/>
            <a:tailEnd/>
          </a:ln>
          <a:effectLst/>
        </p:spPr>
        <p:txBody>
          <a:bodyPr wrap="none">
            <a:spAutoFit/>
          </a:bodyPr>
          <a:lstStyle/>
          <a:p>
            <a:pPr>
              <a:defRPr/>
            </a:pPr>
            <a:r>
              <a:rPr lang="en-US" sz="1600" b="1">
                <a:solidFill>
                  <a:schemeClr val="bg1"/>
                </a:solidFill>
                <a:latin typeface="Arial" charset="0"/>
                <a:cs typeface="+mn-cs"/>
              </a:rPr>
              <a:t>Company</a:t>
            </a:r>
          </a:p>
          <a:p>
            <a:pPr>
              <a:defRPr/>
            </a:pPr>
            <a:r>
              <a:rPr lang="en-US" sz="2600" b="1">
                <a:solidFill>
                  <a:schemeClr val="bg1"/>
                </a:solidFill>
                <a:latin typeface="Arial" charset="0"/>
                <a:cs typeface="+mn-cs"/>
              </a:rPr>
              <a:t>LOGO</a:t>
            </a: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endParaRPr lang="en-US"/>
          </a:p>
        </p:txBody>
      </p:sp>
      <p:sp>
        <p:nvSpPr>
          <p:cNvPr id="10" name="Rectangle 5"/>
          <p:cNvSpPr>
            <a:spLocks noGrp="1" noChangeArrowheads="1"/>
          </p:cNvSpPr>
          <p:nvPr>
            <p:ph type="ftr" sz="quarter" idx="11"/>
          </p:nvPr>
        </p:nvSpPr>
        <p:spPr>
          <a:xfrm>
            <a:off x="3124200" y="6400800"/>
            <a:ext cx="2895600" cy="320675"/>
          </a:xfrm>
        </p:spPr>
        <p:txBody>
          <a:bodyPr/>
          <a:lstStyle>
            <a:lvl1pPr>
              <a:defRPr>
                <a:solidFill>
                  <a:schemeClr val="bg1"/>
                </a:solidFill>
              </a:defRPr>
            </a:lvl1pPr>
          </a:lstStyle>
          <a:p>
            <a:pPr>
              <a:defRPr/>
            </a:pPr>
            <a:endParaRPr lang="en-US"/>
          </a:p>
        </p:txBody>
      </p:sp>
      <p:sp>
        <p:nvSpPr>
          <p:cNvPr id="11" name="Rectangle 6"/>
          <p:cNvSpPr>
            <a:spLocks noGrp="1" noChangeArrowheads="1"/>
          </p:cNvSpPr>
          <p:nvPr>
            <p:ph type="sldNum" sz="quarter" idx="12"/>
          </p:nvPr>
        </p:nvSpPr>
        <p:spPr>
          <a:xfrm>
            <a:off x="6553200" y="6400800"/>
            <a:ext cx="2133600" cy="320675"/>
          </a:xfrm>
        </p:spPr>
        <p:txBody>
          <a:bodyPr/>
          <a:lstStyle>
            <a:lvl1pPr>
              <a:defRPr>
                <a:solidFill>
                  <a:schemeClr val="bg1"/>
                </a:solidFill>
              </a:defRPr>
            </a:lvl1pPr>
          </a:lstStyle>
          <a:p>
            <a:pPr>
              <a:defRPr/>
            </a:pPr>
            <a:fld id="{CFD9E773-647E-4019-9720-0F4EEE40C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510B7-1EB7-41E9-A4DB-AD16B85A6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8983-2699-42DF-B387-ED3D85ECC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0C3DC-6540-48F8-B4F3-A8E99E9DE9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DF6A2-54F9-4122-A31D-A7122C0D5D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46CD6-AEB5-4054-9631-FF3951689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69159-89BC-4BB8-AA68-1C1857AA09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DC504-E02E-49EB-A084-86994DBEF0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593528-4A66-4194-9C81-649F4B86B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EC359-2CED-4BD1-887D-76CC2377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A68A7-940E-463F-8D10-619E45ED9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1D755-A70D-40A8-9E77-9FC25D9E8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86"/>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110" name="Image" r:id="rId15" imgW="7949206" imgH="5320635" progId="">
                  <p:embed/>
                </p:oleObj>
              </mc:Choice>
              <mc:Fallback>
                <p:oleObj name="Image" r:id="rId15" imgW="7949206" imgH="5320635" progId="">
                  <p:embed/>
                  <p:pic>
                    <p:nvPicPr>
                      <p:cNvPr id="0" name="Object 8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87"/>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111" name="Image" r:id="rId17" imgW="8571429" imgH="1514286" progId="">
                  <p:embed/>
                </p:oleObj>
              </mc:Choice>
              <mc:Fallback>
                <p:oleObj name="Image" r:id="rId17" imgW="8571429" imgH="1514286" progId="">
                  <p:embed/>
                  <p:pic>
                    <p:nvPicPr>
                      <p:cNvPr id="0" name="Object 8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1031"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37FF9DB-0616-40BB-A312-55E6B4176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76200"/>
            <a:ext cx="70104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MASTERS IN PROJECT MANAGEMENT</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r-PK"/>
          </a:p>
        </p:txBody>
      </p:sp>
      <p:sp>
        <p:nvSpPr>
          <p:cNvPr id="18" name="TextBox 17"/>
          <p:cNvSpPr txBox="1"/>
          <p:nvPr/>
        </p:nvSpPr>
        <p:spPr>
          <a:xfrm>
            <a:off x="193763" y="2895600"/>
            <a:ext cx="8863324" cy="267765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5400" b="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MS(PM)-2(A,B&amp;C)</a:t>
            </a:r>
            <a:endParaRPr lang="en-US" sz="6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8" name="Picture 7"/>
          <p:cNvPicPr>
            <a:picLocks noChangeAspect="1"/>
          </p:cNvPicPr>
          <p:nvPr/>
        </p:nvPicPr>
        <p:blipFill>
          <a:blip r:embed="rId4"/>
          <a:stretch>
            <a:fillRect/>
          </a:stretch>
        </p:blipFill>
        <p:spPr>
          <a:xfrm>
            <a:off x="161346" y="997160"/>
            <a:ext cx="1550003" cy="1824037"/>
          </a:xfrm>
          <a:prstGeom prst="rect">
            <a:avLst/>
          </a:prstGeom>
        </p:spPr>
      </p:pic>
      <p:pic>
        <p:nvPicPr>
          <p:cNvPr id="9" name="Picture 8"/>
          <p:cNvPicPr>
            <a:picLocks noChangeAspect="1"/>
          </p:cNvPicPr>
          <p:nvPr/>
        </p:nvPicPr>
        <p:blipFill>
          <a:blip r:embed="rId5"/>
          <a:stretch>
            <a:fillRect/>
          </a:stretch>
        </p:blipFill>
        <p:spPr>
          <a:xfrm>
            <a:off x="5181601" y="1509289"/>
            <a:ext cx="3962400" cy="870454"/>
          </a:xfrm>
          <a:prstGeom prst="rect">
            <a:avLst/>
          </a:prstGeom>
        </p:spPr>
      </p:pic>
    </p:spTree>
    <p:extLst>
      <p:ext uri="{BB962C8B-B14F-4D97-AF65-F5344CB8AC3E}">
        <p14:creationId xmlns:p14="http://schemas.microsoft.com/office/powerpoint/2010/main" val="5428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91154"/>
            <a:ext cx="8991600" cy="4843046"/>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Qualitative risk analysis may provide enough information for development  of effective risk responses, especially for smaller projects.</a:t>
            </a:r>
          </a:p>
          <a:p>
            <a:pPr marL="342900" indent="-342900">
              <a:buFont typeface="Arial" pitchFamily="34" charset="0"/>
              <a:buChar char="•"/>
            </a:pPr>
            <a:r>
              <a:rPr lang="en-US" sz="2800" b="1" kern="0" dirty="0" smtClean="0">
                <a:solidFill>
                  <a:schemeClr val="accent1">
                    <a:lumMod val="50000"/>
                  </a:schemeClr>
                </a:solidFill>
                <a:latin typeface="+mn-lt"/>
                <a:cs typeface="+mn-cs"/>
              </a:rPr>
              <a:t>During the Plan Risk Management process, the benefits of quantitative risk analysis should be weighed against the effort required to ensure that the additional insights and value justify the additional effort.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Justify Additional Effort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714876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57400"/>
            <a:ext cx="8991600" cy="4843046"/>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Partial risk analysis, such as qualitative risk analysis, aim at prioritizing individual risks viewed one at a time and therefore cannot produce measures of overall project risk when all risks are considered simultaneously.</a:t>
            </a:r>
          </a:p>
          <a:p>
            <a:pPr marL="342900" indent="-342900">
              <a:buFont typeface="Arial" pitchFamily="34" charset="0"/>
              <a:buChar char="•"/>
            </a:pPr>
            <a:r>
              <a:rPr lang="en-US" sz="2800" b="1" kern="0" dirty="0" smtClean="0">
                <a:solidFill>
                  <a:schemeClr val="accent1">
                    <a:lumMod val="50000"/>
                  </a:schemeClr>
                </a:solidFill>
                <a:latin typeface="+mn-lt"/>
                <a:cs typeface="+mn-cs"/>
              </a:rPr>
              <a:t>Calculating estimates of overall project risks is the focus of the Perform Quantitative Risk Analysis process.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Overall Project Risk</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319730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57400"/>
            <a:ext cx="8991600" cy="4843046"/>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Specific project risks are usually best understood and quantified at a detailed level such as the lime-item cost or schedule activity level. </a:t>
            </a:r>
            <a:endParaRPr lang="en-US" sz="2800" b="1" kern="0" dirty="0">
              <a:solidFill>
                <a:schemeClr val="accent1">
                  <a:lumMod val="50000"/>
                </a:schemeClr>
              </a:solidFill>
              <a:latin typeface="+mn-lt"/>
              <a:cs typeface="+mn-cs"/>
            </a:endParaRPr>
          </a:p>
          <a:p>
            <a:pPr marL="342900" indent="-342900">
              <a:buFont typeface="Arial" pitchFamily="34" charset="0"/>
              <a:buChar char="•"/>
            </a:pPr>
            <a:r>
              <a:rPr lang="en-US" sz="2800" b="1" kern="0" dirty="0" smtClean="0">
                <a:solidFill>
                  <a:schemeClr val="accent1">
                    <a:lumMod val="50000"/>
                  </a:schemeClr>
                </a:solidFill>
                <a:latin typeface="+mn-lt"/>
                <a:cs typeface="+mn-cs"/>
              </a:rPr>
              <a:t>By contrast, project objectives such as achievement of the project’s budget or the schedule are specified at a higher level, often at the level of the total project.</a:t>
            </a:r>
          </a:p>
          <a:p>
            <a:pPr marL="342900" indent="-342900">
              <a:buFont typeface="Arial" pitchFamily="34" charset="0"/>
              <a:buChar char="•"/>
            </a:pPr>
            <a:r>
              <a:rPr lang="en-US" sz="2800" b="1" kern="0" dirty="0" smtClean="0">
                <a:solidFill>
                  <a:schemeClr val="accent1">
                    <a:lumMod val="50000"/>
                  </a:schemeClr>
                </a:solidFill>
                <a:latin typeface="+mn-lt"/>
                <a:cs typeface="+mn-cs"/>
              </a:rPr>
              <a:t>An overall risk analysis, such as one that uses quantitative techniques, estimates the implication of all quantified risks on project objectives.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43427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57400"/>
            <a:ext cx="8991600" cy="48430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Complete and accurate representation of the project objectives built up from individual project elements. e.g., project schedule or cost estimate.</a:t>
            </a:r>
          </a:p>
          <a:p>
            <a:pPr marL="342900" indent="-342900">
              <a:buFont typeface="Arial" pitchFamily="34" charset="0"/>
              <a:buChar char="•"/>
            </a:pPr>
            <a:r>
              <a:rPr lang="en-US" sz="2400" b="1" kern="0" dirty="0" smtClean="0">
                <a:solidFill>
                  <a:schemeClr val="accent1">
                    <a:lumMod val="50000"/>
                  </a:schemeClr>
                </a:solidFill>
                <a:latin typeface="+mn-lt"/>
                <a:cs typeface="+mn-cs"/>
              </a:rPr>
              <a:t>Identifying risks on individual project elements such as schedule activities or line-item costs at a level of detail that lends itself to specific assessment of individual risks.</a:t>
            </a:r>
          </a:p>
          <a:p>
            <a:pPr marL="342900" indent="-342900">
              <a:buFont typeface="Arial" pitchFamily="34" charset="0"/>
              <a:buChar char="•"/>
            </a:pPr>
            <a:r>
              <a:rPr lang="en-US" sz="2400" b="1" kern="0" dirty="0" smtClean="0">
                <a:solidFill>
                  <a:schemeClr val="accent1">
                    <a:lumMod val="50000"/>
                  </a:schemeClr>
                </a:solidFill>
                <a:latin typeface="+mn-lt"/>
                <a:cs typeface="+mn-cs"/>
              </a:rPr>
              <a:t>Including generic risks that have a broader effect than individual project elements.</a:t>
            </a:r>
          </a:p>
          <a:p>
            <a:pPr marL="342900" indent="-342900">
              <a:buFont typeface="Arial" pitchFamily="34" charset="0"/>
              <a:buChar char="•"/>
            </a:pPr>
            <a:r>
              <a:rPr lang="en-US" sz="2400" b="1" kern="0" dirty="0" smtClean="0">
                <a:solidFill>
                  <a:schemeClr val="accent1">
                    <a:lumMod val="50000"/>
                  </a:schemeClr>
                </a:solidFill>
                <a:latin typeface="+mn-lt"/>
                <a:cs typeface="+mn-cs"/>
              </a:rPr>
              <a:t>Applying a quantitative method (Monte Carlo simulation or decision tree analysis) that incorporates multiple risks simultaneously in determining overall impact on the overall project objective.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63121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Method Implementation requires:</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218770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57400"/>
            <a:ext cx="8991600" cy="4843046"/>
          </a:xfrm>
          <a:prstGeom prst="rect">
            <a:avLst/>
          </a:prstGeom>
        </p:spPr>
        <p:txBody>
          <a:bodyPr/>
          <a:lstStyle/>
          <a:p>
            <a:r>
              <a:rPr lang="en-US" sz="2400" b="1" kern="0" dirty="0" smtClean="0">
                <a:solidFill>
                  <a:schemeClr val="accent1">
                    <a:lumMod val="50000"/>
                  </a:schemeClr>
                </a:solidFill>
                <a:latin typeface="+mn-lt"/>
                <a:cs typeface="+mn-cs"/>
              </a:rPr>
              <a:t>Results will be compared to project plan (baseline or current) to give management an estimate of the overall project risk and will answer important questions such as:</a:t>
            </a:r>
          </a:p>
          <a:p>
            <a:pPr marL="342900" indent="-342900">
              <a:buFont typeface="Arial" pitchFamily="34" charset="0"/>
              <a:buChar char="•"/>
            </a:pPr>
            <a:r>
              <a:rPr lang="en-US" sz="2300" b="1" kern="0" dirty="0" smtClean="0">
                <a:solidFill>
                  <a:schemeClr val="accent1">
                    <a:lumMod val="50000"/>
                  </a:schemeClr>
                </a:solidFill>
                <a:latin typeface="+mn-lt"/>
                <a:cs typeface="+mn-cs"/>
              </a:rPr>
              <a:t>What is the probability of meeting the project’s objectives?</a:t>
            </a:r>
          </a:p>
          <a:p>
            <a:pPr marL="342900" indent="-342900">
              <a:buFont typeface="Arial" pitchFamily="34" charset="0"/>
              <a:buChar char="•"/>
            </a:pPr>
            <a:r>
              <a:rPr lang="en-US" sz="2300" b="1" kern="0" dirty="0" smtClean="0">
                <a:solidFill>
                  <a:schemeClr val="accent1">
                    <a:lumMod val="50000"/>
                  </a:schemeClr>
                </a:solidFill>
                <a:latin typeface="+mn-lt"/>
                <a:cs typeface="+mn-cs"/>
              </a:rPr>
              <a:t>How much contingency reserve (e.g., reserves or buffers of time, resources, and cost) is needed to provide the organization with the level of certainty it requires based upon its risk tolerance?</a:t>
            </a:r>
          </a:p>
          <a:p>
            <a:pPr marL="342900" indent="-342900">
              <a:buFont typeface="Arial" pitchFamily="34" charset="0"/>
              <a:buChar char="•"/>
            </a:pPr>
            <a:r>
              <a:rPr lang="en-US" sz="2300" b="1" kern="0" dirty="0" smtClean="0">
                <a:solidFill>
                  <a:schemeClr val="accent1">
                    <a:lumMod val="50000"/>
                  </a:schemeClr>
                </a:solidFill>
                <a:latin typeface="+mn-lt"/>
                <a:cs typeface="+mn-cs"/>
              </a:rPr>
              <a:t>What are those parts of the project, such as line-item costs or schedule activities, which contribute the most risk when all risks are considered simultaneously?</a:t>
            </a:r>
          </a:p>
          <a:p>
            <a:pPr marL="342900" indent="-342900">
              <a:buFont typeface="Arial" pitchFamily="34" charset="0"/>
              <a:buChar char="•"/>
            </a:pPr>
            <a:r>
              <a:rPr lang="en-US" sz="2300" b="1" kern="0" dirty="0" smtClean="0">
                <a:solidFill>
                  <a:schemeClr val="accent1">
                    <a:lumMod val="50000"/>
                  </a:schemeClr>
                </a:solidFill>
                <a:latin typeface="+mn-lt"/>
                <a:cs typeface="+mn-cs"/>
              </a:rPr>
              <a:t>Which individual risks contribute the most to overall project risk?</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63121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Answers following questions:</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4152398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57400"/>
            <a:ext cx="8991600" cy="4843046"/>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Estimating overall project risk using quantitative methods helps distinguish those projects where quantified risks threaten objectives beyond the tolerance of the stakeholders, from those for which the objectives are within acceptable tolerances even when risk is considered.</a:t>
            </a:r>
          </a:p>
          <a:p>
            <a:pPr marL="342900" indent="-342900">
              <a:buFont typeface="Arial" pitchFamily="34" charset="0"/>
              <a:buChar char="•"/>
            </a:pPr>
            <a:r>
              <a:rPr lang="en-US" sz="2800" b="1" kern="0" dirty="0" smtClean="0">
                <a:solidFill>
                  <a:schemeClr val="accent1">
                    <a:lumMod val="50000"/>
                  </a:schemeClr>
                </a:solidFill>
                <a:latin typeface="+mn-lt"/>
                <a:cs typeface="+mn-cs"/>
              </a:rPr>
              <a:t>The former may be targeted for vigorous risk responses aimed at protecting those objectives most important to the stakeholders.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Stakeholder Tolerance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3459446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6768"/>
            <a:ext cx="9144000" cy="590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954107"/>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 COMPARISON</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80623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676400"/>
            <a:ext cx="8991600" cy="42672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Decide which risks warrant a response.</a:t>
            </a:r>
          </a:p>
          <a:p>
            <a:pPr marL="342900" indent="-342900">
              <a:buFont typeface="Arial" pitchFamily="34" charset="0"/>
              <a:buChar char="•"/>
            </a:pPr>
            <a:r>
              <a:rPr lang="en-US" sz="2400" b="1" kern="0" dirty="0" smtClean="0">
                <a:solidFill>
                  <a:schemeClr val="accent1">
                    <a:lumMod val="50000"/>
                  </a:schemeClr>
                </a:solidFill>
                <a:latin typeface="+mn-lt"/>
                <a:cs typeface="+mn-cs"/>
              </a:rPr>
              <a:t>Objectively evaluate the probability and impact of each risk.</a:t>
            </a:r>
          </a:p>
          <a:p>
            <a:pPr marL="342900" indent="-342900">
              <a:buFont typeface="Arial" pitchFamily="34" charset="0"/>
              <a:buChar char="•"/>
            </a:pPr>
            <a:r>
              <a:rPr lang="en-US" sz="2400" b="1" kern="0" dirty="0" smtClean="0">
                <a:solidFill>
                  <a:schemeClr val="accent1">
                    <a:lumMod val="50000"/>
                  </a:schemeClr>
                </a:solidFill>
                <a:latin typeface="+mn-lt"/>
                <a:cs typeface="+mn-cs"/>
              </a:rPr>
              <a:t>Determine the level of risk the project currently has and whether that level of risk is acceptable for the expected gain from the product of the project.</a:t>
            </a:r>
          </a:p>
          <a:p>
            <a:pPr marL="342900" indent="-342900">
              <a:buFont typeface="Arial" pitchFamily="34" charset="0"/>
              <a:buChar char="•"/>
            </a:pPr>
            <a:r>
              <a:rPr lang="en-US" sz="2400" b="1" kern="0" dirty="0" smtClean="0">
                <a:solidFill>
                  <a:schemeClr val="accent1">
                    <a:lumMod val="50000"/>
                  </a:schemeClr>
                </a:solidFill>
                <a:latin typeface="+mn-lt"/>
                <a:cs typeface="+mn-cs"/>
              </a:rPr>
              <a:t>Determine how much the project will cost and how long it will take if no further risk management actions are taken to decrease project risk.</a:t>
            </a:r>
          </a:p>
          <a:p>
            <a:pPr marL="342900" indent="-342900">
              <a:buFont typeface="Arial" pitchFamily="34" charset="0"/>
              <a:buChar char="•"/>
            </a:pPr>
            <a:r>
              <a:rPr lang="en-US" sz="2400" b="1" kern="0" dirty="0" smtClean="0">
                <a:solidFill>
                  <a:schemeClr val="accent1">
                    <a:lumMod val="50000"/>
                  </a:schemeClr>
                </a:solidFill>
                <a:latin typeface="+mn-lt"/>
                <a:cs typeface="+mn-cs"/>
              </a:rPr>
              <a:t>Determine which risks require response planning.</a:t>
            </a:r>
          </a:p>
          <a:p>
            <a:pPr marL="342900" indent="-342900">
              <a:buFont typeface="Arial" pitchFamily="34" charset="0"/>
              <a:buChar char="•"/>
            </a:pPr>
            <a:r>
              <a:rPr lang="en-US" sz="2400" b="1" kern="0" dirty="0" smtClean="0">
                <a:solidFill>
                  <a:schemeClr val="accent1">
                    <a:lumMod val="50000"/>
                  </a:schemeClr>
                </a:solidFill>
                <a:latin typeface="+mn-lt"/>
                <a:cs typeface="+mn-cs"/>
              </a:rPr>
              <a:t>Determine the probability of achieving cost or schedule objectives for the project.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9" name="Rectangle 8"/>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146587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676400"/>
            <a:ext cx="8991600" cy="42672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Risk Management Plan</a:t>
            </a:r>
          </a:p>
          <a:p>
            <a:pPr marL="342900" indent="-342900">
              <a:buFont typeface="Arial" pitchFamily="34" charset="0"/>
              <a:buChar char="•"/>
            </a:pPr>
            <a:r>
              <a:rPr lang="en-US" sz="2800" b="1" kern="0" dirty="0" smtClean="0">
                <a:solidFill>
                  <a:schemeClr val="accent1">
                    <a:lumMod val="50000"/>
                  </a:schemeClr>
                </a:solidFill>
                <a:latin typeface="+mn-lt"/>
                <a:cs typeface="+mn-cs"/>
              </a:rPr>
              <a:t>Risk Register, which currently includes:-</a:t>
            </a:r>
          </a:p>
          <a:p>
            <a:pPr marL="800100" lvl="1" indent="-342900">
              <a:buFont typeface="Arial" pitchFamily="34" charset="0"/>
              <a:buChar char="•"/>
            </a:pPr>
            <a:r>
              <a:rPr lang="en-US" sz="2800" b="1" kern="0" dirty="0" smtClean="0">
                <a:solidFill>
                  <a:schemeClr val="accent1">
                    <a:lumMod val="50000"/>
                  </a:schemeClr>
                </a:solidFill>
                <a:latin typeface="+mn-lt"/>
                <a:cs typeface="+mn-cs"/>
              </a:rPr>
              <a:t>Prioritized risks from Perform Qualitative Risk Analysis process</a:t>
            </a:r>
          </a:p>
          <a:p>
            <a:pPr marL="800100" lvl="1" indent="-342900">
              <a:buFont typeface="Arial" pitchFamily="34" charset="0"/>
              <a:buChar char="•"/>
            </a:pPr>
            <a:r>
              <a:rPr lang="en-US" sz="2800" b="1" kern="0" dirty="0" smtClean="0">
                <a:solidFill>
                  <a:schemeClr val="accent1">
                    <a:lumMod val="50000"/>
                  </a:schemeClr>
                </a:solidFill>
                <a:latin typeface="+mn-lt"/>
                <a:cs typeface="+mn-cs"/>
              </a:rPr>
              <a:t>List of risks carried forward for additional analysis</a:t>
            </a:r>
          </a:p>
          <a:p>
            <a:pPr marL="342900" indent="-342900">
              <a:buFont typeface="Arial" pitchFamily="34" charset="0"/>
              <a:buChar char="•"/>
            </a:pPr>
            <a:r>
              <a:rPr lang="en-US" sz="2800" b="1" kern="0" dirty="0" smtClean="0">
                <a:solidFill>
                  <a:schemeClr val="accent1">
                    <a:lumMod val="50000"/>
                  </a:schemeClr>
                </a:solidFill>
                <a:latin typeface="+mn-lt"/>
                <a:cs typeface="+mn-cs"/>
              </a:rPr>
              <a:t>Historical records: how were similar risks quantified in the past.</a:t>
            </a:r>
          </a:p>
          <a:p>
            <a:pPr marL="342900" indent="-342900">
              <a:buFont typeface="Arial" pitchFamily="34" charset="0"/>
              <a:buChar char="•"/>
            </a:pPr>
            <a:r>
              <a:rPr lang="en-US" sz="2800" b="1" kern="0" dirty="0" smtClean="0">
                <a:solidFill>
                  <a:schemeClr val="accent1">
                    <a:lumMod val="50000"/>
                  </a:schemeClr>
                </a:solidFill>
                <a:latin typeface="+mn-lt"/>
                <a:cs typeface="+mn-cs"/>
              </a:rPr>
              <a:t>Outputs from other parts of project planning, including the cost management plan, and schedule management plan.</a:t>
            </a:r>
          </a:p>
          <a:p>
            <a:pPr marL="800100" lvl="1" indent="-342900">
              <a:buFont typeface="Arial" pitchFamily="34" charset="0"/>
              <a:buChar char="•"/>
            </a:pPr>
            <a:endParaRPr lang="en-US" sz="28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Inputs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9" name="Rectangle 8"/>
          <p:cNvSpPr/>
          <p:nvPr/>
        </p:nvSpPr>
        <p:spPr>
          <a:xfrm>
            <a:off x="2667000" y="6349425"/>
            <a:ext cx="6477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Rita </a:t>
            </a:r>
            <a:r>
              <a:rPr lang="en-US" sz="1600" b="1" i="1" kern="0" dirty="0" err="1" smtClean="0">
                <a:solidFill>
                  <a:schemeClr val="accent1">
                    <a:lumMod val="50000"/>
                  </a:schemeClr>
                </a:solidFill>
              </a:rPr>
              <a:t>Mulcahy’s</a:t>
            </a:r>
            <a:r>
              <a:rPr lang="en-US" sz="1600" b="1" i="1" kern="0" dirty="0" smtClean="0">
                <a:solidFill>
                  <a:schemeClr val="accent1">
                    <a:lumMod val="50000"/>
                  </a:schemeClr>
                </a:solidFill>
              </a:rPr>
              <a:t> Risk Management – Tricks of the Trade for Project Managers, and PMI-RMP® Exam Prep Guide, 2</a:t>
            </a:r>
            <a:r>
              <a:rPr lang="en-US" sz="1600" b="1" i="1" kern="0" baseline="30000" dirty="0" smtClean="0">
                <a:solidFill>
                  <a:schemeClr val="accent1">
                    <a:lumMod val="50000"/>
                  </a:schemeClr>
                </a:solidFill>
              </a:rPr>
              <a:t>nd</a:t>
            </a:r>
            <a:r>
              <a:rPr lang="en-US" sz="1600" b="1" i="1" kern="0" dirty="0" smtClean="0">
                <a:solidFill>
                  <a:schemeClr val="accent1">
                    <a:lumMod val="50000"/>
                  </a:schemeClr>
                </a:solidFill>
              </a:rPr>
              <a:t> Ed</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364256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32088" y="1628800"/>
            <a:ext cx="9111912" cy="4538892"/>
          </a:xfrm>
          <a:prstGeom prst="rect">
            <a:avLst/>
          </a:prstGeom>
        </p:spPr>
      </p:pic>
    </p:spTree>
    <p:extLst>
      <p:ext uri="{BB962C8B-B14F-4D97-AF65-F5344CB8AC3E}">
        <p14:creationId xmlns:p14="http://schemas.microsoft.com/office/powerpoint/2010/main" val="167503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19600" y="1600200"/>
            <a:ext cx="3442290" cy="4572095"/>
            <a:chOff x="3017520" y="1315858"/>
            <a:chExt cx="3442290" cy="4572095"/>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7" name="Picture 6" descr="16523613_bird2.jpg"/>
            <p:cNvPicPr>
              <a:picLocks noChangeAspect="1"/>
            </p:cNvPicPr>
            <p:nvPr/>
          </p:nvPicPr>
          <p:blipFill>
            <a:blip r:embed="rId3" cstate="print"/>
            <a:stretch>
              <a:fillRect/>
            </a:stretch>
          </p:blipFill>
          <p:spPr>
            <a:xfrm>
              <a:off x="3017520" y="1316032"/>
              <a:ext cx="3428941" cy="4571921"/>
            </a:xfrm>
            <a:prstGeom prst="snip1Rect">
              <a:avLst>
                <a:gd name="adj" fmla="val 14381"/>
              </a:avLst>
            </a:prstGeom>
            <a:sp3d extrusionH="107950">
              <a:extrusionClr>
                <a:schemeClr val="bg1"/>
              </a:extrusionClr>
            </a:sp3d>
          </p:spPr>
        </p:pic>
        <p:sp>
          <p:nvSpPr>
            <p:cNvPr id="8" name="Right Triangle 7"/>
            <p:cNvSpPr/>
            <p:nvPr/>
          </p:nvSpPr>
          <p:spPr>
            <a:xfrm>
              <a:off x="5953397" y="1315858"/>
              <a:ext cx="506413" cy="506413"/>
            </a:xfrm>
            <a:prstGeom prst="rtTriangle">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5" name="TextBox 14"/>
          <p:cNvSpPr txBox="1"/>
          <p:nvPr/>
        </p:nvSpPr>
        <p:spPr>
          <a:xfrm>
            <a:off x="-10647363" y="5983288"/>
            <a:ext cx="11545888" cy="646112"/>
          </a:xfrm>
          <a:prstGeom prst="rect">
            <a:avLst/>
          </a:prstGeom>
          <a:noFill/>
        </p:spPr>
        <p:txBody>
          <a:bodyPr wrap="none">
            <a:spAutoFit/>
          </a:bodyPr>
          <a:lstStyle/>
          <a:p>
            <a:pPr>
              <a:defRPr/>
            </a:pPr>
            <a:r>
              <a:rPr lang="en-US" sz="3600" b="1" spc="120" dirty="0">
                <a:solidFill>
                  <a:schemeClr val="tx2">
                    <a:lumMod val="50000"/>
                  </a:schemeClr>
                </a:solidFill>
                <a:latin typeface="Gill Sans MT" pitchFamily="34" charset="0"/>
              </a:rPr>
              <a:t>PE, PMP, </a:t>
            </a:r>
            <a:r>
              <a:rPr lang="en-US" sz="3600" b="1" spc="120" dirty="0" err="1">
                <a:solidFill>
                  <a:schemeClr val="tx2">
                    <a:lumMod val="50000"/>
                  </a:schemeClr>
                </a:solidFill>
                <a:latin typeface="Gill Sans MT" pitchFamily="34" charset="0"/>
              </a:rPr>
              <a:t>PgMP</a:t>
            </a:r>
            <a:r>
              <a:rPr lang="en-US" sz="3600" b="1" spc="120" dirty="0">
                <a:solidFill>
                  <a:schemeClr val="tx2">
                    <a:lumMod val="50000"/>
                  </a:schemeClr>
                </a:solidFill>
                <a:latin typeface="Gill Sans MT" pitchFamily="34" charset="0"/>
              </a:rPr>
              <a:t>, PME, MCT, PRINCE2 Practitioner.</a:t>
            </a:r>
          </a:p>
        </p:txBody>
      </p:sp>
      <p:sp>
        <p:nvSpPr>
          <p:cNvPr id="12" name="TextBox 11"/>
          <p:cNvSpPr txBox="1"/>
          <p:nvPr/>
        </p:nvSpPr>
        <p:spPr>
          <a:xfrm>
            <a:off x="-10668000" y="5983288"/>
            <a:ext cx="11506200" cy="646112"/>
          </a:xfrm>
          <a:prstGeom prst="rect">
            <a:avLst/>
          </a:prstGeom>
          <a:noFill/>
        </p:spPr>
        <p:txBody>
          <a:bodyPr>
            <a:spAutoFit/>
          </a:bodyPr>
          <a:lstStyle/>
          <a:p>
            <a:pPr>
              <a:defRPr/>
            </a:pPr>
            <a:r>
              <a:rPr lang="en-US" sz="3600" b="1" spc="120" dirty="0">
                <a:solidFill>
                  <a:schemeClr val="bg1"/>
                </a:solidFill>
                <a:latin typeface="Gill Sans MT" pitchFamily="34" charset="0"/>
                <a:cs typeface="+mn-cs"/>
              </a:rPr>
              <a:t>PE, PMP, </a:t>
            </a:r>
            <a:r>
              <a:rPr lang="en-US" sz="3600" b="1" spc="120" dirty="0" err="1">
                <a:solidFill>
                  <a:schemeClr val="bg1"/>
                </a:solidFill>
                <a:latin typeface="Gill Sans MT" pitchFamily="34" charset="0"/>
                <a:cs typeface="+mn-cs"/>
              </a:rPr>
              <a:t>PgMP</a:t>
            </a:r>
            <a:r>
              <a:rPr lang="en-US" sz="3600" b="1" spc="120" dirty="0">
                <a:solidFill>
                  <a:schemeClr val="bg1"/>
                </a:solidFill>
                <a:latin typeface="Gill Sans MT" pitchFamily="34" charset="0"/>
                <a:cs typeface="+mn-cs"/>
              </a:rPr>
              <a:t>, PME, MCT, PRINCE2 Practitioner. </a:t>
            </a:r>
          </a:p>
        </p:txBody>
      </p:sp>
      <p:sp>
        <p:nvSpPr>
          <p:cNvPr id="9" name="TextBox 8"/>
          <p:cNvSpPr txBox="1"/>
          <p:nvPr/>
        </p:nvSpPr>
        <p:spPr>
          <a:xfrm>
            <a:off x="0" y="1"/>
            <a:ext cx="4114800" cy="923330"/>
          </a:xfrm>
          <a:prstGeom prst="rect">
            <a:avLst/>
          </a:prstGeom>
          <a:noFill/>
        </p:spPr>
        <p:txBody>
          <a:bodyPr>
            <a:spAutoFit/>
            <a:scene3d>
              <a:camera prst="orthographicFront"/>
              <a:lightRig rig="threePt" dir="t"/>
            </a:scene3d>
            <a:sp3d extrusionH="57150">
              <a:bevelT w="38100" h="38100" prst="angle"/>
            </a:sp3d>
          </a:bodyPr>
          <a:lstStyle/>
          <a:p>
            <a:pPr>
              <a:defRPr/>
            </a:pPr>
            <a:r>
              <a:rPr lang="en-US" sz="5400" b="1" spc="200" dirty="0" smtClean="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rPr>
              <a:t>Instructor</a:t>
            </a:r>
            <a:endParaRPr lang="en-US" sz="5400" b="1" spc="200" dirty="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endParaRPr>
          </a:p>
        </p:txBody>
      </p:sp>
      <p:sp>
        <p:nvSpPr>
          <p:cNvPr id="11" name="4-Point Star 10"/>
          <p:cNvSpPr/>
          <p:nvPr/>
        </p:nvSpPr>
        <p:spPr>
          <a:xfrm rot="890656">
            <a:off x="-2238" y="12618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4-Point Star 12"/>
          <p:cNvSpPr/>
          <p:nvPr/>
        </p:nvSpPr>
        <p:spPr>
          <a:xfrm rot="890656">
            <a:off x="1944045" y="42004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4-Point Star 13"/>
          <p:cNvSpPr/>
          <p:nvPr/>
        </p:nvSpPr>
        <p:spPr>
          <a:xfrm rot="890656">
            <a:off x="2391943" y="3345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4-Point Star 15"/>
          <p:cNvSpPr/>
          <p:nvPr/>
        </p:nvSpPr>
        <p:spPr>
          <a:xfrm rot="890656">
            <a:off x="493039" y="493041"/>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4-Point Star 16"/>
          <p:cNvSpPr/>
          <p:nvPr/>
        </p:nvSpPr>
        <p:spPr>
          <a:xfrm rot="890656">
            <a:off x="1383005" y="310438"/>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TextBox 17"/>
          <p:cNvSpPr txBox="1"/>
          <p:nvPr/>
        </p:nvSpPr>
        <p:spPr>
          <a:xfrm>
            <a:off x="3048000" y="1371600"/>
            <a:ext cx="5346335" cy="1200329"/>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7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Suhail Iqbal</a:t>
            </a:r>
          </a:p>
        </p:txBody>
      </p:sp>
      <p:sp>
        <p:nvSpPr>
          <p:cNvPr id="19" name="4-Point Star 18"/>
          <p:cNvSpPr/>
          <p:nvPr/>
        </p:nvSpPr>
        <p:spPr>
          <a:xfrm rot="890656">
            <a:off x="3024150" y="150015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4-Point Star 19"/>
          <p:cNvSpPr/>
          <p:nvPr/>
        </p:nvSpPr>
        <p:spPr>
          <a:xfrm rot="890656">
            <a:off x="7201844" y="1715445"/>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4-Point Star 20"/>
          <p:cNvSpPr/>
          <p:nvPr/>
        </p:nvSpPr>
        <p:spPr>
          <a:xfrm rot="890656">
            <a:off x="8106943" y="16299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4-Point Star 21"/>
          <p:cNvSpPr/>
          <p:nvPr/>
        </p:nvSpPr>
        <p:spPr>
          <a:xfrm rot="890656">
            <a:off x="4150639" y="2093239"/>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4-Point Star 22"/>
          <p:cNvSpPr/>
          <p:nvPr/>
        </p:nvSpPr>
        <p:spPr>
          <a:xfrm rot="890656">
            <a:off x="5674640" y="1636040"/>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p:cNvPicPr>
            <a:picLocks noChangeAspect="1"/>
          </p:cNvPicPr>
          <p:nvPr/>
        </p:nvPicPr>
        <p:blipFill>
          <a:blip r:embed="rId5"/>
          <a:stretch>
            <a:fillRect/>
          </a:stretch>
        </p:blipFill>
        <p:spPr>
          <a:xfrm>
            <a:off x="161346" y="997160"/>
            <a:ext cx="1550003" cy="1824037"/>
          </a:xfrm>
          <a:prstGeom prst="rect">
            <a:avLst/>
          </a:prstGeom>
        </p:spPr>
      </p:pic>
      <p:pic>
        <p:nvPicPr>
          <p:cNvPr id="4" name="Picture 3"/>
          <p:cNvPicPr>
            <a:picLocks noChangeAspect="1"/>
          </p:cNvPicPr>
          <p:nvPr/>
        </p:nvPicPr>
        <p:blipFill>
          <a:blip r:embed="rId6"/>
          <a:stretch>
            <a:fillRect/>
          </a:stretch>
        </p:blipFill>
        <p:spPr>
          <a:xfrm>
            <a:off x="1775727" y="996289"/>
            <a:ext cx="2111941" cy="463948"/>
          </a:xfrm>
          <a:prstGeom prst="rect">
            <a:avLst/>
          </a:prstGeom>
        </p:spPr>
      </p:pic>
    </p:spTree>
    <p:extLst>
      <p:ext uri="{BB962C8B-B14F-4D97-AF65-F5344CB8AC3E}">
        <p14:creationId xmlns:p14="http://schemas.microsoft.com/office/powerpoint/2010/main" val="3055205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6000" fill="hold"/>
                                        <p:tgtEl>
                                          <p:spTgt spid="12"/>
                                        </p:tgtEl>
                                        <p:attrNameLst>
                                          <p:attrName>ppt_x</p:attrName>
                                        </p:attrNameLst>
                                      </p:cBhvr>
                                      <p:tavLst>
                                        <p:tav tm="0">
                                          <p:val>
                                            <p:strVal val="1+#ppt_w/2"/>
                                          </p:val>
                                        </p:tav>
                                        <p:tav tm="100000">
                                          <p:val>
                                            <p:strVal val="#ppt_x"/>
                                          </p:val>
                                        </p:tav>
                                      </p:tavLst>
                                    </p:anim>
                                    <p:anim calcmode="lin" valueType="num">
                                      <p:cBhvr additive="base">
                                        <p:cTn id="18" dur="16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8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6000" fill="hold"/>
                                        <p:tgtEl>
                                          <p:spTgt spid="15"/>
                                        </p:tgtEl>
                                        <p:attrNameLst>
                                          <p:attrName>ppt_x</p:attrName>
                                        </p:attrNameLst>
                                      </p:cBhvr>
                                      <p:tavLst>
                                        <p:tav tm="0">
                                          <p:val>
                                            <p:strVal val="1+#ppt_w/2"/>
                                          </p:val>
                                        </p:tav>
                                        <p:tav tm="100000">
                                          <p:val>
                                            <p:strVal val="#ppt_x"/>
                                          </p:val>
                                        </p:tav>
                                      </p:tavLst>
                                    </p:anim>
                                    <p:anim calcmode="lin" valueType="num">
                                      <p:cBhvr additive="base">
                                        <p:cTn id="22" dur="16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90"/>
                                          </p:val>
                                        </p:tav>
                                        <p:tav tm="100000">
                                          <p:val>
                                            <p:fltVal val="0"/>
                                          </p:val>
                                        </p:tav>
                                      </p:tavLst>
                                    </p:anim>
                                    <p:animEffect transition="in" filter="fade">
                                      <p:cBhvr>
                                        <p:cTn id="30" dur="500"/>
                                        <p:tgtEl>
                                          <p:spTgt spid="11"/>
                                        </p:tgtEl>
                                      </p:cBhvr>
                                    </p:animEffect>
                                  </p:childTnLst>
                                </p:cTn>
                              </p:par>
                              <p:par>
                                <p:cTn id="31" presetID="31" presetClass="exit" presetSubtype="0" fill="hold" nodeType="withEffect">
                                  <p:stCondLst>
                                    <p:cond delay="700"/>
                                  </p:stCondLst>
                                  <p:iterate type="lt">
                                    <p:tmPct val="5000"/>
                                  </p:iterate>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 calcmode="lin" valueType="num">
                                      <p:cBhvr>
                                        <p:cTn id="34" dur="500"/>
                                        <p:tgtEl>
                                          <p:spTgt spid="11"/>
                                        </p:tgtEl>
                                        <p:attrNameLst>
                                          <p:attrName>style.rotation</p:attrName>
                                        </p:attrNameLst>
                                      </p:cBhvr>
                                      <p:tavLst>
                                        <p:tav tm="0">
                                          <p:val>
                                            <p:fltVal val="0"/>
                                          </p:val>
                                        </p:tav>
                                        <p:tav tm="100000">
                                          <p:val>
                                            <p:fltVal val="9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par>
                                <p:cTn id="43" presetID="31" presetClass="exit" presetSubtype="0" fill="hold" nodeType="withEffect">
                                  <p:stCondLst>
                                    <p:cond delay="900"/>
                                  </p:stCondLst>
                                  <p:iterate type="lt">
                                    <p:tmPct val="5000"/>
                                  </p:iterate>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anim calcmode="lin" valueType="num">
                                      <p:cBhvr>
                                        <p:cTn id="46" dur="500"/>
                                        <p:tgtEl>
                                          <p:spTgt spid="16"/>
                                        </p:tgtEl>
                                        <p:attrNameLst>
                                          <p:attrName>style.rotation</p:attrName>
                                        </p:attrNameLst>
                                      </p:cBhvr>
                                      <p:tavLst>
                                        <p:tav tm="0">
                                          <p:val>
                                            <p:fltVal val="0"/>
                                          </p:val>
                                        </p:tav>
                                        <p:tav tm="100000">
                                          <p:val>
                                            <p:fltVal val="9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1" presetClass="entr" presetSubtype="0" fill="hold" nodeType="withEffect">
                                  <p:stCondLst>
                                    <p:cond delay="40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90"/>
                                          </p:val>
                                        </p:tav>
                                        <p:tav tm="100000">
                                          <p:val>
                                            <p:fltVal val="0"/>
                                          </p:val>
                                        </p:tav>
                                      </p:tavLst>
                                    </p:anim>
                                    <p:animEffect transition="in" filter="fade">
                                      <p:cBhvr>
                                        <p:cTn id="54" dur="500"/>
                                        <p:tgtEl>
                                          <p:spTgt spid="17"/>
                                        </p:tgtEl>
                                      </p:cBhvr>
                                    </p:animEffect>
                                  </p:childTnLst>
                                </p:cTn>
                              </p:par>
                              <p:par>
                                <p:cTn id="55" presetID="31" presetClass="exit" presetSubtype="0" fill="hold" nodeType="withEffect">
                                  <p:stCondLst>
                                    <p:cond delay="1100"/>
                                  </p:stCondLst>
                                  <p:iterate type="lt">
                                    <p:tmPct val="5000"/>
                                  </p:iterate>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 calcmode="lin" valueType="num">
                                      <p:cBhvr>
                                        <p:cTn id="58" dur="500"/>
                                        <p:tgtEl>
                                          <p:spTgt spid="17"/>
                                        </p:tgtEl>
                                        <p:attrNameLst>
                                          <p:attrName>style.rotation</p:attrName>
                                        </p:attrNameLst>
                                      </p:cBhvr>
                                      <p:tavLst>
                                        <p:tav tm="0">
                                          <p:val>
                                            <p:fltVal val="0"/>
                                          </p:val>
                                        </p:tav>
                                        <p:tav tm="100000">
                                          <p:val>
                                            <p:fltVal val="9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1" presetClass="entr" presetSubtype="0" fill="hold" nodeType="withEffect">
                                  <p:stCondLst>
                                    <p:cond delay="800"/>
                                  </p:stCondLst>
                                  <p:iterate type="lt">
                                    <p:tmPct val="5000"/>
                                  </p:iterate>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xit" presetSubtype="0" fill="hold" nodeType="withEffect">
                                  <p:stCondLst>
                                    <p:cond delay="1400"/>
                                  </p:stCondLst>
                                  <p:iterate type="lt">
                                    <p:tmPct val="5000"/>
                                  </p:iterate>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anim calcmode="lin" valueType="num">
                                      <p:cBhvr>
                                        <p:cTn id="70" dur="500"/>
                                        <p:tgtEl>
                                          <p:spTgt spid="13"/>
                                        </p:tgtEl>
                                        <p:attrNameLst>
                                          <p:attrName>style.rotation</p:attrName>
                                        </p:attrNameLst>
                                      </p:cBhvr>
                                      <p:tavLst>
                                        <p:tav tm="0">
                                          <p:val>
                                            <p:fltVal val="0"/>
                                          </p:val>
                                        </p:tav>
                                        <p:tav tm="100000">
                                          <p:val>
                                            <p:fltVal val="9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1" presetClass="entr" presetSubtype="0" fill="hold" nodeType="withEffect">
                                  <p:stCondLst>
                                    <p:cond delay="900"/>
                                  </p:stCondLst>
                                  <p:iterate type="lt">
                                    <p:tmPct val="5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par>
                                <p:cTn id="79" presetID="31" presetClass="exit" presetSubtype="0" fill="hold" nodeType="withEffect">
                                  <p:stCondLst>
                                    <p:cond delay="1500"/>
                                  </p:stCondLst>
                                  <p:iterate type="lt">
                                    <p:tmPct val="5000"/>
                                  </p:iterate>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 calcmode="lin" valueType="num">
                                      <p:cBhvr>
                                        <p:cTn id="82" dur="500"/>
                                        <p:tgtEl>
                                          <p:spTgt spid="14"/>
                                        </p:tgtEl>
                                        <p:attrNameLst>
                                          <p:attrName>style.rotation</p:attrName>
                                        </p:attrNameLst>
                                      </p:cBhvr>
                                      <p:tavLst>
                                        <p:tav tm="0">
                                          <p:val>
                                            <p:fltVal val="0"/>
                                          </p:val>
                                        </p:tav>
                                        <p:tav tm="100000">
                                          <p:val>
                                            <p:fltVal val="9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90"/>
                                          </p:val>
                                        </p:tav>
                                        <p:tav tm="100000">
                                          <p:val>
                                            <p:fltVal val="0"/>
                                          </p:val>
                                        </p:tav>
                                      </p:tavLst>
                                    </p:anim>
                                    <p:animEffect transition="in" filter="fade">
                                      <p:cBhvr>
                                        <p:cTn id="90" dur="500"/>
                                        <p:tgtEl>
                                          <p:spTgt spid="19"/>
                                        </p:tgtEl>
                                      </p:cBhvr>
                                    </p:animEffect>
                                  </p:childTnLst>
                                </p:cTn>
                              </p:par>
                              <p:par>
                                <p:cTn id="91" presetID="31" presetClass="exit" presetSubtype="0" fill="hold" nodeType="withEffect">
                                  <p:stCondLst>
                                    <p:cond delay="700"/>
                                  </p:stCondLst>
                                  <p:iterate type="lt">
                                    <p:tmPct val="5000"/>
                                  </p:iterate>
                                  <p:childTnLst>
                                    <p:anim calcmode="lin" valueType="num">
                                      <p:cBhvr>
                                        <p:cTn id="92" dur="500"/>
                                        <p:tgtEl>
                                          <p:spTgt spid="19"/>
                                        </p:tgtEl>
                                        <p:attrNameLst>
                                          <p:attrName>ppt_w</p:attrName>
                                        </p:attrNameLst>
                                      </p:cBhvr>
                                      <p:tavLst>
                                        <p:tav tm="0">
                                          <p:val>
                                            <p:strVal val="ppt_w"/>
                                          </p:val>
                                        </p:tav>
                                        <p:tav tm="100000">
                                          <p:val>
                                            <p:fltVal val="0"/>
                                          </p:val>
                                        </p:tav>
                                      </p:tavLst>
                                    </p:anim>
                                    <p:anim calcmode="lin" valueType="num">
                                      <p:cBhvr>
                                        <p:cTn id="93" dur="500"/>
                                        <p:tgtEl>
                                          <p:spTgt spid="19"/>
                                        </p:tgtEl>
                                        <p:attrNameLst>
                                          <p:attrName>ppt_h</p:attrName>
                                        </p:attrNameLst>
                                      </p:cBhvr>
                                      <p:tavLst>
                                        <p:tav tm="0">
                                          <p:val>
                                            <p:strVal val="ppt_h"/>
                                          </p:val>
                                        </p:tav>
                                        <p:tav tm="100000">
                                          <p:val>
                                            <p:fltVal val="0"/>
                                          </p:val>
                                        </p:tav>
                                      </p:tavLst>
                                    </p:anim>
                                    <p:anim calcmode="lin" valueType="num">
                                      <p:cBhvr>
                                        <p:cTn id="94" dur="500"/>
                                        <p:tgtEl>
                                          <p:spTgt spid="19"/>
                                        </p:tgtEl>
                                        <p:attrNameLst>
                                          <p:attrName>style.rotation</p:attrName>
                                        </p:attrNameLst>
                                      </p:cBhvr>
                                      <p:tavLst>
                                        <p:tav tm="0">
                                          <p:val>
                                            <p:fltVal val="0"/>
                                          </p:val>
                                        </p:tav>
                                        <p:tav tm="100000">
                                          <p:val>
                                            <p:fltVal val="90"/>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31" presetClass="entr" presetSubtype="0" fill="hold" nodeType="withEffect">
                                  <p:stCondLst>
                                    <p:cond delay="200"/>
                                  </p:stCondLst>
                                  <p:iterate type="lt">
                                    <p:tmPct val="5000"/>
                                  </p:iterate>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xit" presetSubtype="0" fill="hold" nodeType="withEffect">
                                  <p:stCondLst>
                                    <p:cond delay="900"/>
                                  </p:stCondLst>
                                  <p:iterate type="lt">
                                    <p:tmPct val="5000"/>
                                  </p:iterate>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style.rotation</p:attrName>
                                        </p:attrNameLst>
                                      </p:cBhvr>
                                      <p:tavLst>
                                        <p:tav tm="0">
                                          <p:val>
                                            <p:fltVal val="0"/>
                                          </p:val>
                                        </p:tav>
                                        <p:tav tm="100000">
                                          <p:val>
                                            <p:fltVal val="9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par>
                                <p:cTn id="109" presetID="31" presetClass="entr" presetSubtype="0" fill="hold" nodeType="withEffect">
                                  <p:stCondLst>
                                    <p:cond delay="400"/>
                                  </p:stCondLst>
                                  <p:iterate type="lt">
                                    <p:tmPct val="5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xit" presetSubtype="0" fill="hold" nodeType="withEffect">
                                  <p:stCondLst>
                                    <p:cond delay="1100"/>
                                  </p:stCondLst>
                                  <p:iterate type="lt">
                                    <p:tmPct val="5000"/>
                                  </p:iterate>
                                  <p:childTnLst>
                                    <p:anim calcmode="lin" valueType="num">
                                      <p:cBhvr>
                                        <p:cTn id="116" dur="500"/>
                                        <p:tgtEl>
                                          <p:spTgt spid="23"/>
                                        </p:tgtEl>
                                        <p:attrNameLst>
                                          <p:attrName>ppt_w</p:attrName>
                                        </p:attrNameLst>
                                      </p:cBhvr>
                                      <p:tavLst>
                                        <p:tav tm="0">
                                          <p:val>
                                            <p:strVal val="ppt_w"/>
                                          </p:val>
                                        </p:tav>
                                        <p:tav tm="100000">
                                          <p:val>
                                            <p:fltVal val="0"/>
                                          </p:val>
                                        </p:tav>
                                      </p:tavLst>
                                    </p:anim>
                                    <p:anim calcmode="lin" valueType="num">
                                      <p:cBhvr>
                                        <p:cTn id="117" dur="500"/>
                                        <p:tgtEl>
                                          <p:spTgt spid="23"/>
                                        </p:tgtEl>
                                        <p:attrNameLst>
                                          <p:attrName>ppt_h</p:attrName>
                                        </p:attrNameLst>
                                      </p:cBhvr>
                                      <p:tavLst>
                                        <p:tav tm="0">
                                          <p:val>
                                            <p:strVal val="ppt_h"/>
                                          </p:val>
                                        </p:tav>
                                        <p:tav tm="100000">
                                          <p:val>
                                            <p:fltVal val="0"/>
                                          </p:val>
                                        </p:tav>
                                      </p:tavLst>
                                    </p:anim>
                                    <p:anim calcmode="lin" valueType="num">
                                      <p:cBhvr>
                                        <p:cTn id="118" dur="500"/>
                                        <p:tgtEl>
                                          <p:spTgt spid="23"/>
                                        </p:tgtEl>
                                        <p:attrNameLst>
                                          <p:attrName>style.rotation</p:attrName>
                                        </p:attrNameLst>
                                      </p:cBhvr>
                                      <p:tavLst>
                                        <p:tav tm="0">
                                          <p:val>
                                            <p:fltVal val="0"/>
                                          </p:val>
                                        </p:tav>
                                        <p:tav tm="100000">
                                          <p:val>
                                            <p:fltVal val="9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1" presetClass="entr" presetSubtype="0" fill="hold" nodeType="withEffect">
                                  <p:stCondLst>
                                    <p:cond delay="800"/>
                                  </p:stCondLst>
                                  <p:iterate type="lt">
                                    <p:tmPct val="5000"/>
                                  </p:iterate>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90"/>
                                          </p:val>
                                        </p:tav>
                                        <p:tav tm="100000">
                                          <p:val>
                                            <p:fltVal val="0"/>
                                          </p:val>
                                        </p:tav>
                                      </p:tavLst>
                                    </p:anim>
                                    <p:animEffect transition="in" filter="fade">
                                      <p:cBhvr>
                                        <p:cTn id="126" dur="500"/>
                                        <p:tgtEl>
                                          <p:spTgt spid="20"/>
                                        </p:tgtEl>
                                      </p:cBhvr>
                                    </p:animEffect>
                                  </p:childTnLst>
                                </p:cTn>
                              </p:par>
                              <p:par>
                                <p:cTn id="127" presetID="31" presetClass="exit" presetSubtype="0" fill="hold" nodeType="withEffect">
                                  <p:stCondLst>
                                    <p:cond delay="1400"/>
                                  </p:stCondLst>
                                  <p:iterate type="lt">
                                    <p:tmPct val="5000"/>
                                  </p:iterate>
                                  <p:childTnLst>
                                    <p:anim calcmode="lin" valueType="num">
                                      <p:cBhvr>
                                        <p:cTn id="128" dur="500"/>
                                        <p:tgtEl>
                                          <p:spTgt spid="20"/>
                                        </p:tgtEl>
                                        <p:attrNameLst>
                                          <p:attrName>ppt_w</p:attrName>
                                        </p:attrNameLst>
                                      </p:cBhvr>
                                      <p:tavLst>
                                        <p:tav tm="0">
                                          <p:val>
                                            <p:strVal val="ppt_w"/>
                                          </p:val>
                                        </p:tav>
                                        <p:tav tm="100000">
                                          <p:val>
                                            <p:fltVal val="0"/>
                                          </p:val>
                                        </p:tav>
                                      </p:tavLst>
                                    </p:anim>
                                    <p:anim calcmode="lin" valueType="num">
                                      <p:cBhvr>
                                        <p:cTn id="129" dur="500"/>
                                        <p:tgtEl>
                                          <p:spTgt spid="20"/>
                                        </p:tgtEl>
                                        <p:attrNameLst>
                                          <p:attrName>ppt_h</p:attrName>
                                        </p:attrNameLst>
                                      </p:cBhvr>
                                      <p:tavLst>
                                        <p:tav tm="0">
                                          <p:val>
                                            <p:strVal val="ppt_h"/>
                                          </p:val>
                                        </p:tav>
                                        <p:tav tm="100000">
                                          <p:val>
                                            <p:fltVal val="0"/>
                                          </p:val>
                                        </p:tav>
                                      </p:tavLst>
                                    </p:anim>
                                    <p:anim calcmode="lin" valueType="num">
                                      <p:cBhvr>
                                        <p:cTn id="130" dur="500"/>
                                        <p:tgtEl>
                                          <p:spTgt spid="20"/>
                                        </p:tgtEl>
                                        <p:attrNameLst>
                                          <p:attrName>style.rotation</p:attrName>
                                        </p:attrNameLst>
                                      </p:cBhvr>
                                      <p:tavLst>
                                        <p:tav tm="0">
                                          <p:val>
                                            <p:fltVal val="0"/>
                                          </p:val>
                                        </p:tav>
                                        <p:tav tm="100000">
                                          <p:val>
                                            <p:fltVal val="90"/>
                                          </p:val>
                                        </p:tav>
                                      </p:tavLst>
                                    </p:anim>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31" presetClass="entr" presetSubtype="0" fill="hold" nodeType="withEffect">
                                  <p:stCondLst>
                                    <p:cond delay="900"/>
                                  </p:stCondLst>
                                  <p:iterate type="lt">
                                    <p:tmPct val="5000"/>
                                  </p:iterate>
                                  <p:childTnLst>
                                    <p:set>
                                      <p:cBhvr>
                                        <p:cTn id="134" dur="1" fill="hold">
                                          <p:stCondLst>
                                            <p:cond delay="0"/>
                                          </p:stCondLst>
                                        </p:cTn>
                                        <p:tgtEl>
                                          <p:spTgt spid="21"/>
                                        </p:tgtEl>
                                        <p:attrNameLst>
                                          <p:attrName>style.visibility</p:attrName>
                                        </p:attrNameLst>
                                      </p:cBhvr>
                                      <p:to>
                                        <p:strVal val="visible"/>
                                      </p:to>
                                    </p:set>
                                    <p:anim calcmode="lin" valueType="num">
                                      <p:cBhvr>
                                        <p:cTn id="135" dur="500" fill="hold"/>
                                        <p:tgtEl>
                                          <p:spTgt spid="21"/>
                                        </p:tgtEl>
                                        <p:attrNameLst>
                                          <p:attrName>ppt_w</p:attrName>
                                        </p:attrNameLst>
                                      </p:cBhvr>
                                      <p:tavLst>
                                        <p:tav tm="0">
                                          <p:val>
                                            <p:fltVal val="0"/>
                                          </p:val>
                                        </p:tav>
                                        <p:tav tm="100000">
                                          <p:val>
                                            <p:strVal val="#ppt_w"/>
                                          </p:val>
                                        </p:tav>
                                      </p:tavLst>
                                    </p:anim>
                                    <p:anim calcmode="lin" valueType="num">
                                      <p:cBhvr>
                                        <p:cTn id="136" dur="500" fill="hold"/>
                                        <p:tgtEl>
                                          <p:spTgt spid="21"/>
                                        </p:tgtEl>
                                        <p:attrNameLst>
                                          <p:attrName>ppt_h</p:attrName>
                                        </p:attrNameLst>
                                      </p:cBhvr>
                                      <p:tavLst>
                                        <p:tav tm="0">
                                          <p:val>
                                            <p:fltVal val="0"/>
                                          </p:val>
                                        </p:tav>
                                        <p:tav tm="100000">
                                          <p:val>
                                            <p:strVal val="#ppt_h"/>
                                          </p:val>
                                        </p:tav>
                                      </p:tavLst>
                                    </p:anim>
                                    <p:anim calcmode="lin" valueType="num">
                                      <p:cBhvr>
                                        <p:cTn id="137" dur="500" fill="hold"/>
                                        <p:tgtEl>
                                          <p:spTgt spid="21"/>
                                        </p:tgtEl>
                                        <p:attrNameLst>
                                          <p:attrName>style.rotation</p:attrName>
                                        </p:attrNameLst>
                                      </p:cBhvr>
                                      <p:tavLst>
                                        <p:tav tm="0">
                                          <p:val>
                                            <p:fltVal val="90"/>
                                          </p:val>
                                        </p:tav>
                                        <p:tav tm="100000">
                                          <p:val>
                                            <p:fltVal val="0"/>
                                          </p:val>
                                        </p:tav>
                                      </p:tavLst>
                                    </p:anim>
                                    <p:animEffect transition="in" filter="fade">
                                      <p:cBhvr>
                                        <p:cTn id="138" dur="500"/>
                                        <p:tgtEl>
                                          <p:spTgt spid="21"/>
                                        </p:tgtEl>
                                      </p:cBhvr>
                                    </p:animEffect>
                                  </p:childTnLst>
                                </p:cTn>
                              </p:par>
                              <p:par>
                                <p:cTn id="139" presetID="31" presetClass="exit" presetSubtype="0" fill="hold" nodeType="withEffect">
                                  <p:stCondLst>
                                    <p:cond delay="1500"/>
                                  </p:stCondLst>
                                  <p:iterate type="lt">
                                    <p:tmPct val="5000"/>
                                  </p:iterate>
                                  <p:childTnLst>
                                    <p:anim calcmode="lin" valueType="num">
                                      <p:cBhvr>
                                        <p:cTn id="140" dur="500"/>
                                        <p:tgtEl>
                                          <p:spTgt spid="21"/>
                                        </p:tgtEl>
                                        <p:attrNameLst>
                                          <p:attrName>ppt_w</p:attrName>
                                        </p:attrNameLst>
                                      </p:cBhvr>
                                      <p:tavLst>
                                        <p:tav tm="0">
                                          <p:val>
                                            <p:strVal val="ppt_w"/>
                                          </p:val>
                                        </p:tav>
                                        <p:tav tm="100000">
                                          <p:val>
                                            <p:fltVal val="0"/>
                                          </p:val>
                                        </p:tav>
                                      </p:tavLst>
                                    </p:anim>
                                    <p:anim calcmode="lin" valueType="num">
                                      <p:cBhvr>
                                        <p:cTn id="141" dur="500"/>
                                        <p:tgtEl>
                                          <p:spTgt spid="21"/>
                                        </p:tgtEl>
                                        <p:attrNameLst>
                                          <p:attrName>ppt_h</p:attrName>
                                        </p:attrNameLst>
                                      </p:cBhvr>
                                      <p:tavLst>
                                        <p:tav tm="0">
                                          <p:val>
                                            <p:strVal val="ppt_h"/>
                                          </p:val>
                                        </p:tav>
                                        <p:tav tm="100000">
                                          <p:val>
                                            <p:fltVal val="0"/>
                                          </p:val>
                                        </p:tav>
                                      </p:tavLst>
                                    </p:anim>
                                    <p:anim calcmode="lin" valueType="num">
                                      <p:cBhvr>
                                        <p:cTn id="142" dur="500"/>
                                        <p:tgtEl>
                                          <p:spTgt spid="21"/>
                                        </p:tgtEl>
                                        <p:attrNameLst>
                                          <p:attrName>style.rotation</p:attrName>
                                        </p:attrNameLst>
                                      </p:cBhvr>
                                      <p:tavLst>
                                        <p:tav tm="0">
                                          <p:val>
                                            <p:fltVal val="0"/>
                                          </p:val>
                                        </p:tav>
                                        <p:tav tm="100000">
                                          <p:val>
                                            <p:fltVal val="90"/>
                                          </p:val>
                                        </p:tav>
                                      </p:tavLst>
                                    </p:anim>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381000" y="1395710"/>
            <a:ext cx="9677400" cy="5386090"/>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400" b="1" dirty="0" smtClean="0">
                <a:solidFill>
                  <a:schemeClr val="tx2">
                    <a:lumMod val="75000"/>
                  </a:schemeClr>
                </a:solidFill>
              </a:rPr>
              <a:t>11.3</a:t>
            </a:r>
            <a:endParaRPr lang="en-US" sz="34400" b="1" dirty="0">
              <a:solidFill>
                <a:schemeClr val="tx2">
                  <a:lumMod val="75000"/>
                </a:schemeClr>
              </a:solidFill>
            </a:endParaRPr>
          </a:p>
        </p:txBody>
      </p:sp>
      <p:sp>
        <p:nvSpPr>
          <p:cNvPr id="25" name=" 3"/>
          <p:cNvSpPr/>
          <p:nvPr/>
        </p:nvSpPr>
        <p:spPr>
          <a:xfrm>
            <a:off x="0" y="2438400"/>
            <a:ext cx="9144000" cy="3848100"/>
          </a:xfrm>
          <a:prstGeom prst="swooshArrow">
            <a:avLst>
              <a:gd name="adj1" fmla="val 25000"/>
              <a:gd name="adj2" fmla="val 25000"/>
            </a:avLst>
          </a:prstGeom>
          <a:gradFill flip="none" rotWithShape="1">
            <a:gsLst>
              <a:gs pos="0">
                <a:schemeClr val="tx1">
                  <a:lumMod val="60000"/>
                  <a:lumOff val="4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path path="circle">
              <a:fillToRect l="100000" t="100000"/>
            </a:path>
            <a:tileRect r="-100000" b="-10000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Register</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Management Plan</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Project Scope Statement</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Organizational Process Assets</a:t>
            </a: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14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8695" name="TextBox 12"/>
          <p:cNvSpPr txBox="1">
            <a:spLocks noChangeArrowheads="1"/>
          </p:cNvSpPr>
          <p:nvPr/>
        </p:nvSpPr>
        <p:spPr bwMode="auto">
          <a:xfrm>
            <a:off x="76200" y="914400"/>
            <a:ext cx="1676400" cy="369332"/>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solidFill>
                  <a:schemeClr val="bg1"/>
                </a:solidFill>
              </a:rPr>
              <a:t>Process 11.3</a:t>
            </a:r>
            <a:endParaRPr lang="en-US" b="1" dirty="0">
              <a:solidFill>
                <a:schemeClr val="bg1"/>
              </a:solidFill>
            </a:endParaRPr>
          </a:p>
        </p:txBody>
      </p:sp>
      <p:sp>
        <p:nvSpPr>
          <p:cNvPr id="24" name="TextBox 23"/>
          <p:cNvSpPr txBox="1"/>
          <p:nvPr/>
        </p:nvSpPr>
        <p:spPr>
          <a:xfrm>
            <a:off x="1447800" y="228600"/>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Perform Qualitative Risk Analysis</a:t>
            </a:r>
            <a:endParaRPr lang="en-US" sz="3200" dirty="0"/>
          </a:p>
        </p:txBody>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Risk Register Updates</a:t>
            </a:r>
          </a:p>
          <a:p>
            <a:pPr>
              <a:spcBef>
                <a:spcPts val="0"/>
              </a:spcBef>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0"/>
              </a:spcBef>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31"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11.8.</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grpSp>
        <p:nvGrpSpPr>
          <p:cNvPr id="2" name="Group 43"/>
          <p:cNvGrpSpPr/>
          <p:nvPr/>
        </p:nvGrpSpPr>
        <p:grpSpPr>
          <a:xfrm>
            <a:off x="0" y="-76200"/>
            <a:ext cx="990600" cy="1107996"/>
            <a:chOff x="0" y="-76200"/>
            <a:chExt cx="990600" cy="1107996"/>
          </a:xfrm>
        </p:grpSpPr>
        <p:sp>
          <p:nvSpPr>
            <p:cNvPr id="38" name="Oval 19"/>
            <p:cNvSpPr>
              <a:spLocks noChangeArrowheads="1"/>
            </p:cNvSpPr>
            <p:nvPr/>
          </p:nvSpPr>
          <p:spPr bwMode="gray">
            <a:xfrm>
              <a:off x="0" y="0"/>
              <a:ext cx="990600" cy="9906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39" name="Oval 20"/>
            <p:cNvSpPr>
              <a:spLocks noChangeArrowheads="1"/>
            </p:cNvSpPr>
            <p:nvPr/>
          </p:nvSpPr>
          <p:spPr bwMode="gray">
            <a:xfrm>
              <a:off x="0" y="0"/>
              <a:ext cx="990600" cy="990600"/>
            </a:xfrm>
            <a:prstGeom prst="ellipse">
              <a:avLst/>
            </a:prstGeom>
            <a:gradFill rotWithShape="1">
              <a:gsLst>
                <a:gs pos="0">
                  <a:srgbClr val="FF5050"/>
                </a:gs>
                <a:gs pos="100000">
                  <a:srgbClr val="FF6600"/>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40" name="Oval 21"/>
            <p:cNvSpPr>
              <a:spLocks noChangeArrowheads="1"/>
            </p:cNvSpPr>
            <p:nvPr/>
          </p:nvSpPr>
          <p:spPr bwMode="gray">
            <a:xfrm>
              <a:off x="64230" y="64230"/>
              <a:ext cx="861478" cy="86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1" name="Oval 22"/>
            <p:cNvSpPr>
              <a:spLocks noChangeArrowheads="1"/>
            </p:cNvSpPr>
            <p:nvPr/>
          </p:nvSpPr>
          <p:spPr bwMode="gray">
            <a:xfrm>
              <a:off x="64230" y="64230"/>
              <a:ext cx="861478" cy="861478"/>
            </a:xfrm>
            <a:prstGeom prst="ellipse">
              <a:avLst/>
            </a:prstGeom>
            <a:gradFill rotWithShape="1">
              <a:gsLst>
                <a:gs pos="0">
                  <a:srgbClr val="FF6600"/>
                </a:gs>
                <a:gs pos="100000">
                  <a:srgbClr val="FF0000"/>
                </a:gs>
              </a:gsLst>
              <a:lin ang="27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2" name="Oval 23"/>
            <p:cNvSpPr>
              <a:spLocks noChangeArrowheads="1"/>
            </p:cNvSpPr>
            <p:nvPr/>
          </p:nvSpPr>
          <p:spPr bwMode="gray">
            <a:xfrm>
              <a:off x="107933" y="107933"/>
              <a:ext cx="774072" cy="774072"/>
            </a:xfrm>
            <a:prstGeom prst="ellipse">
              <a:avLst/>
            </a:prstGeom>
            <a:gradFill rotWithShape="1">
              <a:gsLst>
                <a:gs pos="0">
                  <a:srgbClr val="FF0000"/>
                </a:gs>
                <a:gs pos="100000">
                  <a:srgbClr val="FF6600"/>
                </a:gs>
              </a:gsLst>
              <a:lin ang="54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32" name="TextBox 12"/>
            <p:cNvSpPr txBox="1">
              <a:spLocks noChangeArrowheads="1"/>
            </p:cNvSpPr>
            <p:nvPr/>
          </p:nvSpPr>
          <p:spPr bwMode="auto">
            <a:xfrm>
              <a:off x="164276" y="-76200"/>
              <a:ext cx="554182"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a:solidFill>
                    <a:srgbClr val="FFCC00"/>
                  </a:solidFill>
                </a:rPr>
                <a:t>8</a:t>
              </a:r>
            </a:p>
          </p:txBody>
        </p:sp>
        <p:sp>
          <p:nvSpPr>
            <p:cNvPr id="43" name="Rectangle 35"/>
            <p:cNvSpPr>
              <a:spLocks noChangeArrowheads="1"/>
            </p:cNvSpPr>
            <p:nvPr/>
          </p:nvSpPr>
          <p:spPr bwMode="gray">
            <a:xfrm>
              <a:off x="152400" y="304800"/>
              <a:ext cx="685800" cy="369332"/>
            </a:xfrm>
            <a:prstGeom prst="rect">
              <a:avLst/>
            </a:prstGeom>
            <a:extLst/>
          </p:spPr>
          <p:txBody>
            <a:bodyPr wrap="square">
              <a:spAutoFit/>
            </a:bodyPr>
            <a:lstStyle/>
            <a:p>
              <a:r>
                <a:rPr lang="en-US" dirty="0" smtClean="0">
                  <a:solidFill>
                    <a:schemeClr val="bg1"/>
                  </a:solidFill>
                </a:rPr>
                <a:t>Risk</a:t>
              </a:r>
              <a:endParaRPr lang="en-US" dirty="0">
                <a:solidFill>
                  <a:schemeClr val="bg1"/>
                </a:solidFill>
              </a:endParaRPr>
            </a:p>
          </p:txBody>
        </p:sp>
      </p:grpSp>
      <p:grpSp>
        <p:nvGrpSpPr>
          <p:cNvPr id="3" name="Group 49"/>
          <p:cNvGrpSpPr/>
          <p:nvPr/>
        </p:nvGrpSpPr>
        <p:grpSpPr>
          <a:xfrm>
            <a:off x="1066800" y="-76200"/>
            <a:ext cx="1008145" cy="1107996"/>
            <a:chOff x="1066800" y="-76200"/>
            <a:chExt cx="1008145" cy="1107996"/>
          </a:xfrm>
        </p:grpSpPr>
        <p:sp>
          <p:nvSpPr>
            <p:cNvPr id="51" name="Oval 7"/>
            <p:cNvSpPr>
              <a:spLocks noChangeArrowheads="1"/>
            </p:cNvSpPr>
            <p:nvPr/>
          </p:nvSpPr>
          <p:spPr bwMode="gray">
            <a:xfrm>
              <a:off x="1066800" y="1"/>
              <a:ext cx="990600" cy="990600"/>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a:solidFill>
                  <a:schemeClr val="bg1"/>
                </a:solidFill>
                <a:latin typeface="Arial" charset="0"/>
                <a:cs typeface="+mn-cs"/>
              </a:endParaRPr>
            </a:p>
          </p:txBody>
        </p:sp>
        <p:sp>
          <p:nvSpPr>
            <p:cNvPr id="52" name="TextBox 12"/>
            <p:cNvSpPr txBox="1">
              <a:spLocks noChangeArrowheads="1"/>
            </p:cNvSpPr>
            <p:nvPr/>
          </p:nvSpPr>
          <p:spPr bwMode="auto">
            <a:xfrm>
              <a:off x="1262742" y="-76200"/>
              <a:ext cx="609600"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smtClean="0">
                  <a:solidFill>
                    <a:schemeClr val="tx1">
                      <a:lumMod val="60000"/>
                      <a:lumOff val="40000"/>
                    </a:schemeClr>
                  </a:solidFill>
                </a:rPr>
                <a:t>2</a:t>
              </a:r>
              <a:endParaRPr lang="en-US" sz="6600" b="1" dirty="0">
                <a:solidFill>
                  <a:schemeClr val="tx1">
                    <a:lumMod val="60000"/>
                    <a:lumOff val="40000"/>
                  </a:schemeClr>
                </a:solidFill>
              </a:endParaRPr>
            </a:p>
          </p:txBody>
        </p:sp>
        <p:sp>
          <p:nvSpPr>
            <p:cNvPr id="53" name="Text Box 21"/>
            <p:cNvSpPr txBox="1">
              <a:spLocks noChangeArrowheads="1"/>
            </p:cNvSpPr>
            <p:nvPr/>
          </p:nvSpPr>
          <p:spPr bwMode="gray">
            <a:xfrm>
              <a:off x="1095190" y="304799"/>
              <a:ext cx="979755" cy="338554"/>
            </a:xfrm>
            <a:prstGeom prst="rect">
              <a:avLst/>
            </a:prstGeom>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smtClean="0">
                  <a:solidFill>
                    <a:schemeClr val="bg1"/>
                  </a:solidFill>
                </a:rPr>
                <a:t>Planning</a:t>
              </a:r>
              <a:endParaRPr lang="en-US" sz="1600" dirty="0">
                <a:solidFill>
                  <a:schemeClr val="bg1"/>
                </a:solidFill>
              </a:endParaRPr>
            </a:p>
          </p:txBody>
        </p:sp>
      </p:gr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Risk Probability and Impact Assessment</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Probability and Impact Matrix</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Risk Data Quality Assessment</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Risk Categorization</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Risk Urgency Assessment</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Expert Judgment</a:t>
            </a:r>
          </a:p>
          <a:p>
            <a:pPr>
              <a:spcAft>
                <a:spcPts val="600"/>
              </a:spcAft>
              <a:defRPr/>
            </a:pPr>
            <a:r>
              <a:rPr lang="en-US" sz="2000" dirty="0" smtClean="0">
                <a:solidFill>
                  <a:srgbClr val="020202"/>
                </a:solidFill>
                <a:latin typeface="Gill Sans MT Condensed" pitchFamily="34" charset="0"/>
              </a:rPr>
              <a:t>___________</a:t>
            </a:r>
            <a:endParaRPr lang="en-US" sz="2000" dirty="0">
              <a:solidFill>
                <a:srgbClr val="020202"/>
              </a:solidFill>
              <a:latin typeface="Gill Sans MT Condensed" pitchFamily="34" charset="0"/>
            </a:endParaRPr>
          </a:p>
        </p:txBody>
      </p:sp>
      <p:sp>
        <p:nvSpPr>
          <p:cNvPr id="34" name="Rectangle 33"/>
          <p:cNvSpPr/>
          <p:nvPr/>
        </p:nvSpPr>
        <p:spPr>
          <a:xfrm>
            <a:off x="1600200" y="972979"/>
            <a:ext cx="7620000" cy="430887"/>
          </a:xfrm>
          <a:prstGeom prst="rect">
            <a:avLst/>
          </a:prstGeom>
          <a:noFill/>
        </p:spPr>
        <p:txBody>
          <a:bodyPr wrap="square" lIns="91440" tIns="45720" rIns="91440" bIns="45720">
            <a:spAutoFit/>
          </a:bodyPr>
          <a:lstStyle/>
          <a:p>
            <a:pPr algn="ctr"/>
            <a:r>
              <a:rPr lang="en-US" sz="11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prioritizing risks for further analysis or action by assessing and combining their probability of occurrence and impact.</a:t>
            </a:r>
            <a:endParaRPr lang="en-US" sz="11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4499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par>
                          <p:cTn id="41" fill="hold">
                            <p:stCondLst>
                              <p:cond delay="2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 calcmode="lin" valueType="num">
                                      <p:cBhvr additive="base">
                                        <p:cTn id="5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1000"/>
                                        <p:tgtEl>
                                          <p:spTgt spid="20">
                                            <p:txEl>
                                              <p:pRg st="0" end="0"/>
                                            </p:txEl>
                                          </p:spTgt>
                                        </p:tgtEl>
                                      </p:cBhvr>
                                    </p:animEffect>
                                    <p:anim calcmode="lin" valueType="num">
                                      <p:cBhvr>
                                        <p:cTn id="5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fade">
                                      <p:cBhvr>
                                        <p:cTn id="63" dur="1000"/>
                                        <p:tgtEl>
                                          <p:spTgt spid="20">
                                            <p:txEl>
                                              <p:pRg st="1" end="1"/>
                                            </p:txEl>
                                          </p:spTgt>
                                        </p:tgtEl>
                                      </p:cBhvr>
                                    </p:animEffect>
                                    <p:anim calcmode="lin" valueType="num">
                                      <p:cBhvr>
                                        <p:cTn id="6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1000"/>
                                        <p:tgtEl>
                                          <p:spTgt spid="20">
                                            <p:txEl>
                                              <p:pRg st="2" end="2"/>
                                            </p:txEl>
                                          </p:spTgt>
                                        </p:tgtEl>
                                      </p:cBhvr>
                                    </p:animEffect>
                                    <p:anim calcmode="lin" valueType="num">
                                      <p:cBhvr>
                                        <p:cTn id="7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fade">
                                      <p:cBhvr>
                                        <p:cTn id="75" dur="1000"/>
                                        <p:tgtEl>
                                          <p:spTgt spid="20">
                                            <p:txEl>
                                              <p:pRg st="3" end="3"/>
                                            </p:txEl>
                                          </p:spTgt>
                                        </p:tgtEl>
                                      </p:cBhvr>
                                    </p:animEffect>
                                    <p:anim calcmode="lin" valueType="num">
                                      <p:cBhvr>
                                        <p:cTn id="7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42" presetClass="entr" presetSubtype="0" fill="hold" grpId="0" nodeType="afterEffect">
                                  <p:stCondLst>
                                    <p:cond delay="0"/>
                                  </p:stCondLst>
                                  <p:childTnLst>
                                    <p:set>
                                      <p:cBhvr>
                                        <p:cTn id="80" dur="1" fill="hold">
                                          <p:stCondLst>
                                            <p:cond delay="0"/>
                                          </p:stCondLst>
                                        </p:cTn>
                                        <p:tgtEl>
                                          <p:spTgt spid="20">
                                            <p:txEl>
                                              <p:pRg st="4" end="4"/>
                                            </p:txEl>
                                          </p:spTgt>
                                        </p:tgtEl>
                                        <p:attrNameLst>
                                          <p:attrName>style.visibility</p:attrName>
                                        </p:attrNameLst>
                                      </p:cBhvr>
                                      <p:to>
                                        <p:strVal val="visible"/>
                                      </p:to>
                                    </p:set>
                                    <p:animEffect transition="in" filter="fade">
                                      <p:cBhvr>
                                        <p:cTn id="81" dur="1000"/>
                                        <p:tgtEl>
                                          <p:spTgt spid="20">
                                            <p:txEl>
                                              <p:pRg st="4" end="4"/>
                                            </p:txEl>
                                          </p:spTgt>
                                        </p:tgtEl>
                                      </p:cBhvr>
                                    </p:animEffect>
                                    <p:anim calcmode="lin" valueType="num">
                                      <p:cBhvr>
                                        <p:cTn id="8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bg/>
                                          </p:spTgt>
                                        </p:tgtEl>
                                        <p:attrNameLst>
                                          <p:attrName>style.visibility</p:attrName>
                                        </p:attrNameLst>
                                      </p:cBhvr>
                                      <p:to>
                                        <p:strVal val="visible"/>
                                      </p:to>
                                    </p:set>
                                    <p:anim calcmode="lin" valueType="num">
                                      <p:cBhvr additive="base">
                                        <p:cTn id="88"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9"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ntr" presetSubtype="4" fill="hold" grpId="0" nodeType="after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 calcmode="lin" valueType="num">
                                      <p:cBhvr additive="base">
                                        <p:cTn id="9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1000"/>
                            </p:stCondLst>
                            <p:childTnLst>
                              <p:par>
                                <p:cTn id="96" presetID="2" presetClass="entr" presetSubtype="4" fill="hold" grpId="0" nodeType="afterEffect">
                                  <p:stCondLst>
                                    <p:cond delay="0"/>
                                  </p:stCondLst>
                                  <p:childTnLst>
                                    <p:set>
                                      <p:cBhvr>
                                        <p:cTn id="97" dur="1" fill="hold">
                                          <p:stCondLst>
                                            <p:cond delay="0"/>
                                          </p:stCondLst>
                                        </p:cTn>
                                        <p:tgtEl>
                                          <p:spTgt spid="18">
                                            <p:txEl>
                                              <p:pRg st="1" end="1"/>
                                            </p:txEl>
                                          </p:spTgt>
                                        </p:tgtEl>
                                        <p:attrNameLst>
                                          <p:attrName>style.visibility</p:attrName>
                                        </p:attrNameLst>
                                      </p:cBhvr>
                                      <p:to>
                                        <p:strVal val="visible"/>
                                      </p:to>
                                    </p:set>
                                    <p:anim calcmode="lin" valueType="num">
                                      <p:cBhvr additive="base">
                                        <p:cTn id="9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1500"/>
                            </p:stCondLst>
                            <p:childTnLst>
                              <p:par>
                                <p:cTn id="101" presetID="2" presetClass="entr" presetSubtype="4" fill="hold" grpId="0" nodeType="afterEffect">
                                  <p:stCondLst>
                                    <p:cond delay="0"/>
                                  </p:stCondLst>
                                  <p:childTnLst>
                                    <p:set>
                                      <p:cBhvr>
                                        <p:cTn id="102" dur="1" fill="hold">
                                          <p:stCondLst>
                                            <p:cond delay="0"/>
                                          </p:stCondLst>
                                        </p:cTn>
                                        <p:tgtEl>
                                          <p:spTgt spid="18">
                                            <p:txEl>
                                              <p:pRg st="2" end="2"/>
                                            </p:txEl>
                                          </p:spTgt>
                                        </p:tgtEl>
                                        <p:attrNameLst>
                                          <p:attrName>style.visibility</p:attrName>
                                        </p:attrNameLst>
                                      </p:cBhvr>
                                      <p:to>
                                        <p:strVal val="visible"/>
                                      </p:to>
                                    </p:set>
                                    <p:anim calcmode="lin" valueType="num">
                                      <p:cBhvr additive="base">
                                        <p:cTn id="10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18">
                                            <p:txEl>
                                              <p:pRg st="3" end="3"/>
                                            </p:txEl>
                                          </p:spTgt>
                                        </p:tgtEl>
                                        <p:attrNameLst>
                                          <p:attrName>style.visibility</p:attrName>
                                        </p:attrNameLst>
                                      </p:cBhvr>
                                      <p:to>
                                        <p:strVal val="visible"/>
                                      </p:to>
                                    </p:set>
                                    <p:anim calcmode="lin" valueType="num">
                                      <p:cBhvr additive="base">
                                        <p:cTn id="10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2" presetClass="entr" presetSubtype="4" fill="hold" grpId="0" nodeType="afterEffect">
                                  <p:stCondLst>
                                    <p:cond delay="0"/>
                                  </p:stCondLst>
                                  <p:childTnLst>
                                    <p:set>
                                      <p:cBhvr>
                                        <p:cTn id="112" dur="1" fill="hold">
                                          <p:stCondLst>
                                            <p:cond delay="0"/>
                                          </p:stCondLst>
                                        </p:cTn>
                                        <p:tgtEl>
                                          <p:spTgt spid="18">
                                            <p:txEl>
                                              <p:pRg st="4" end="4"/>
                                            </p:txEl>
                                          </p:spTgt>
                                        </p:tgtEl>
                                        <p:attrNameLst>
                                          <p:attrName>style.visibility</p:attrName>
                                        </p:attrNameLst>
                                      </p:cBhvr>
                                      <p:to>
                                        <p:strVal val="visible"/>
                                      </p:to>
                                    </p:set>
                                    <p:anim calcmode="lin" valueType="num">
                                      <p:cBhvr additive="base">
                                        <p:cTn id="11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15" fill="hold">
                            <p:stCondLst>
                              <p:cond delay="3000"/>
                            </p:stCondLst>
                            <p:childTnLst>
                              <p:par>
                                <p:cTn id="116" presetID="2" presetClass="entr" presetSubtype="4" fill="hold" grpId="0" nodeType="afterEffect">
                                  <p:stCondLst>
                                    <p:cond delay="0"/>
                                  </p:stCondLst>
                                  <p:childTnLst>
                                    <p:set>
                                      <p:cBhvr>
                                        <p:cTn id="117" dur="1" fill="hold">
                                          <p:stCondLst>
                                            <p:cond delay="0"/>
                                          </p:stCondLst>
                                        </p:cTn>
                                        <p:tgtEl>
                                          <p:spTgt spid="18">
                                            <p:txEl>
                                              <p:pRg st="5" end="5"/>
                                            </p:txEl>
                                          </p:spTgt>
                                        </p:tgtEl>
                                        <p:attrNameLst>
                                          <p:attrName>style.visibility</p:attrName>
                                        </p:attrNameLst>
                                      </p:cBhvr>
                                      <p:to>
                                        <p:strVal val="visible"/>
                                      </p:to>
                                    </p:set>
                                    <p:anim calcmode="lin" valueType="num">
                                      <p:cBhvr additive="base">
                                        <p:cTn id="118"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3500"/>
                            </p:stCondLst>
                            <p:childTnLst>
                              <p:par>
                                <p:cTn id="121" presetID="2" presetClass="entr" presetSubtype="4" fill="hold" grpId="0" nodeType="afterEffect">
                                  <p:stCondLst>
                                    <p:cond delay="0"/>
                                  </p:stCondLst>
                                  <p:childTnLst>
                                    <p:set>
                                      <p:cBhvr>
                                        <p:cTn id="122" dur="1" fill="hold">
                                          <p:stCondLst>
                                            <p:cond delay="0"/>
                                          </p:stCondLst>
                                        </p:cTn>
                                        <p:tgtEl>
                                          <p:spTgt spid="18">
                                            <p:txEl>
                                              <p:pRg st="6" end="6"/>
                                            </p:txEl>
                                          </p:spTgt>
                                        </p:tgtEl>
                                        <p:attrNameLst>
                                          <p:attrName>style.visibility</p:attrName>
                                        </p:attrNameLst>
                                      </p:cBhvr>
                                      <p:to>
                                        <p:strVal val="visible"/>
                                      </p:to>
                                    </p:set>
                                    <p:anim calcmode="lin" valueType="num">
                                      <p:cBhvr additive="base">
                                        <p:cTn id="123"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4">
                                            <p:bg/>
                                          </p:spTgt>
                                        </p:tgtEl>
                                        <p:attrNameLst>
                                          <p:attrName>style.visibility</p:attrName>
                                        </p:attrNameLst>
                                      </p:cBhvr>
                                      <p:to>
                                        <p:strVal val="visible"/>
                                      </p:to>
                                    </p:set>
                                    <p:anim calcmode="lin" valueType="num">
                                      <p:cBhvr additive="base">
                                        <p:cTn id="12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30"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31" fill="hold">
                            <p:stCondLst>
                              <p:cond delay="500"/>
                            </p:stCondLst>
                            <p:childTnLst>
                              <p:par>
                                <p:cTn id="132" presetID="2" presetClass="entr" presetSubtype="4" fill="hold" grpId="0" nodeType="afterEffect">
                                  <p:stCondLst>
                                    <p:cond delay="0"/>
                                  </p:stCondLst>
                                  <p:childTnLst>
                                    <p:set>
                                      <p:cBhvr>
                                        <p:cTn id="133" dur="1" fill="hold">
                                          <p:stCondLst>
                                            <p:cond delay="0"/>
                                          </p:stCondLst>
                                        </p:cTn>
                                        <p:tgtEl>
                                          <p:spTgt spid="14">
                                            <p:txEl>
                                              <p:pRg st="0" end="0"/>
                                            </p:txEl>
                                          </p:spTgt>
                                        </p:tgtEl>
                                        <p:attrNameLst>
                                          <p:attrName>style.visibility</p:attrName>
                                        </p:attrNameLst>
                                      </p:cBhvr>
                                      <p:to>
                                        <p:strVal val="visible"/>
                                      </p:to>
                                    </p:set>
                                    <p:anim calcmode="lin" valueType="num">
                                      <p:cBhvr additive="base">
                                        <p:cTn id="13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6" fill="hold">
                            <p:stCondLst>
                              <p:cond delay="1000"/>
                            </p:stCondLst>
                            <p:childTnLst>
                              <p:par>
                                <p:cTn id="137" presetID="2" presetClass="entr" presetSubtype="4" fill="hold" grpId="0" nodeType="afterEffect">
                                  <p:stCondLst>
                                    <p:cond delay="0"/>
                                  </p:stCondLst>
                                  <p:childTnLst>
                                    <p:set>
                                      <p:cBhvr>
                                        <p:cTn id="138" dur="1" fill="hold">
                                          <p:stCondLst>
                                            <p:cond delay="0"/>
                                          </p:stCondLst>
                                        </p:cTn>
                                        <p:tgtEl>
                                          <p:spTgt spid="14">
                                            <p:txEl>
                                              <p:pRg st="1" end="1"/>
                                            </p:txEl>
                                          </p:spTgt>
                                        </p:tgtEl>
                                        <p:attrNameLst>
                                          <p:attrName>style.visibility</p:attrName>
                                        </p:attrNameLst>
                                      </p:cBhvr>
                                      <p:to>
                                        <p:strVal val="visible"/>
                                      </p:to>
                                    </p:set>
                                    <p:anim calcmode="lin" valueType="num">
                                      <p:cBhvr additive="base">
                                        <p:cTn id="13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0" grpId="0" build="p" animBg="1"/>
      <p:bldP spid="8" grpId="0"/>
      <p:bldP spid="12" grpId="0"/>
      <p:bldP spid="16" grpId="0"/>
      <p:bldP spid="14" grpId="0" build="p" animBg="1"/>
      <p:bldP spid="1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922150"/>
            <a:ext cx="8604448" cy="5918052"/>
          </a:xfrm>
          <a:prstGeom prst="rect">
            <a:avLst/>
          </a:prstGeom>
        </p:spPr>
      </p:pic>
      <p:sp>
        <p:nvSpPr>
          <p:cNvPr id="4" name="TextBox 3"/>
          <p:cNvSpPr txBox="1"/>
          <p:nvPr/>
        </p:nvSpPr>
        <p:spPr>
          <a:xfrm>
            <a:off x="308780"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Perform Qualitative Risk Analysis</a:t>
            </a:r>
            <a:endParaRPr lang="en-US" sz="3200" dirty="0"/>
          </a:p>
        </p:txBody>
      </p:sp>
      <p:sp>
        <p:nvSpPr>
          <p:cNvPr id="5" name="AutoShape 8"/>
          <p:cNvSpPr>
            <a:spLocks noChangeArrowheads="1"/>
          </p:cNvSpPr>
          <p:nvPr/>
        </p:nvSpPr>
        <p:spPr bwMode="gray">
          <a:xfrm>
            <a:off x="4243842" y="5733256"/>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11.9.</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2613221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cstate="print"/>
          <a:srcRect/>
          <a:stretch>
            <a:fillRect/>
          </a:stretch>
        </p:blipFill>
        <p:spPr bwMode="auto">
          <a:xfrm>
            <a:off x="0" y="1066800"/>
            <a:ext cx="9144000" cy="4938713"/>
          </a:xfrm>
          <a:prstGeom prst="rect">
            <a:avLst/>
          </a:prstGeom>
          <a:noFill/>
          <a:ln w="9525">
            <a:noFill/>
            <a:miter lim="800000"/>
            <a:headEnd/>
            <a:tailEnd/>
          </a:ln>
        </p:spPr>
      </p:pic>
      <p:sp>
        <p:nvSpPr>
          <p:cNvPr id="3"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11.9.</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3594669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53118"/>
            <a:ext cx="9144000" cy="3692106"/>
          </a:xfrm>
          <a:prstGeom prst="rect">
            <a:avLst/>
          </a:prstGeom>
        </p:spPr>
      </p:pic>
      <p:sp>
        <p:nvSpPr>
          <p:cNvPr id="3" name="TextBox 2"/>
          <p:cNvSpPr txBox="1"/>
          <p:nvPr/>
        </p:nvSpPr>
        <p:spPr>
          <a:xfrm>
            <a:off x="308780" y="116632"/>
            <a:ext cx="8444086" cy="156966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RISK PROBABILITY </a:t>
            </a:r>
          </a:p>
          <a:p>
            <a:r>
              <a:rPr lang="en-US" sz="3200" dirty="0" smtClean="0"/>
              <a:t>AND </a:t>
            </a:r>
          </a:p>
          <a:p>
            <a:r>
              <a:rPr lang="en-US" sz="3200" dirty="0" smtClean="0"/>
              <a:t>IMPACT ASSESSMENT</a:t>
            </a:r>
            <a:endParaRPr lang="en-US" sz="3200" dirty="0"/>
          </a:p>
        </p:txBody>
      </p:sp>
    </p:spTree>
    <p:extLst>
      <p:ext uri="{BB962C8B-B14F-4D97-AF65-F5344CB8AC3E}">
        <p14:creationId xmlns:p14="http://schemas.microsoft.com/office/powerpoint/2010/main" val="434159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780" y="116632"/>
            <a:ext cx="8444086" cy="156966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PROBABILITY </a:t>
            </a:r>
          </a:p>
          <a:p>
            <a:r>
              <a:rPr lang="en-US" sz="3200" dirty="0" smtClean="0"/>
              <a:t>AND </a:t>
            </a:r>
          </a:p>
          <a:p>
            <a:r>
              <a:rPr lang="en-US" sz="3200" dirty="0" smtClean="0"/>
              <a:t>IMPACT MATRIX</a:t>
            </a:r>
            <a:endParaRPr lang="en-US" sz="3200" dirty="0"/>
          </a:p>
        </p:txBody>
      </p:sp>
      <p:pic>
        <p:nvPicPr>
          <p:cNvPr id="4" name="Picture 3"/>
          <p:cNvPicPr>
            <a:picLocks noChangeAspect="1"/>
          </p:cNvPicPr>
          <p:nvPr/>
        </p:nvPicPr>
        <p:blipFill>
          <a:blip r:embed="rId2"/>
          <a:stretch>
            <a:fillRect/>
          </a:stretch>
        </p:blipFill>
        <p:spPr>
          <a:xfrm>
            <a:off x="0" y="1699744"/>
            <a:ext cx="9144000" cy="4273327"/>
          </a:xfrm>
          <a:prstGeom prst="rect">
            <a:avLst/>
          </a:prstGeom>
        </p:spPr>
      </p:pic>
    </p:spTree>
    <p:extLst>
      <p:ext uri="{BB962C8B-B14F-4D97-AF65-F5344CB8AC3E}">
        <p14:creationId xmlns:p14="http://schemas.microsoft.com/office/powerpoint/2010/main" val="257785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93471"/>
            <a:ext cx="9144000" cy="6053667"/>
          </a:xfrm>
          <a:prstGeom prst="rect">
            <a:avLst/>
          </a:prstGeom>
        </p:spPr>
      </p:pic>
      <p:sp>
        <p:nvSpPr>
          <p:cNvPr id="4" name="TextBox 3"/>
          <p:cNvSpPr txBox="1"/>
          <p:nvPr/>
        </p:nvSpPr>
        <p:spPr>
          <a:xfrm>
            <a:off x="308780"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PROBABILITY AND IMPACT MATRIX</a:t>
            </a:r>
            <a:endParaRPr lang="en-US" sz="3200" dirty="0"/>
          </a:p>
        </p:txBody>
      </p:sp>
    </p:spTree>
    <p:extLst>
      <p:ext uri="{BB962C8B-B14F-4D97-AF65-F5344CB8AC3E}">
        <p14:creationId xmlns:p14="http://schemas.microsoft.com/office/powerpoint/2010/main" val="3391926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56792"/>
            <a:ext cx="9144000" cy="2971224"/>
          </a:xfrm>
          <a:prstGeom prst="rect">
            <a:avLst/>
          </a:prstGeom>
        </p:spPr>
      </p:pic>
      <p:sp>
        <p:nvSpPr>
          <p:cNvPr id="3" name="TextBox 2"/>
          <p:cNvSpPr txBox="1"/>
          <p:nvPr/>
        </p:nvSpPr>
        <p:spPr>
          <a:xfrm>
            <a:off x="308780"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RISK DATA QUALITY ASSESSMENT</a:t>
            </a:r>
            <a:endParaRPr lang="en-US" sz="3200" dirty="0"/>
          </a:p>
        </p:txBody>
      </p:sp>
    </p:spTree>
    <p:extLst>
      <p:ext uri="{BB962C8B-B14F-4D97-AF65-F5344CB8AC3E}">
        <p14:creationId xmlns:p14="http://schemas.microsoft.com/office/powerpoint/2010/main" val="3916866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780"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RISK CATEGORIZATION</a:t>
            </a:r>
            <a:endParaRPr lang="en-US" sz="3200" dirty="0"/>
          </a:p>
        </p:txBody>
      </p:sp>
      <p:pic>
        <p:nvPicPr>
          <p:cNvPr id="4" name="Picture 3"/>
          <p:cNvPicPr>
            <a:picLocks noChangeAspect="1"/>
          </p:cNvPicPr>
          <p:nvPr/>
        </p:nvPicPr>
        <p:blipFill>
          <a:blip r:embed="rId2"/>
          <a:stretch>
            <a:fillRect/>
          </a:stretch>
        </p:blipFill>
        <p:spPr>
          <a:xfrm>
            <a:off x="0" y="1700808"/>
            <a:ext cx="9144000" cy="1911199"/>
          </a:xfrm>
          <a:prstGeom prst="rect">
            <a:avLst/>
          </a:prstGeom>
        </p:spPr>
      </p:pic>
    </p:spTree>
    <p:extLst>
      <p:ext uri="{BB962C8B-B14F-4D97-AF65-F5344CB8AC3E}">
        <p14:creationId xmlns:p14="http://schemas.microsoft.com/office/powerpoint/2010/main" val="678577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780"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RISK URGENCY ASSESSMENT</a:t>
            </a:r>
            <a:endParaRPr lang="en-US" sz="3200" dirty="0"/>
          </a:p>
        </p:txBody>
      </p:sp>
      <p:pic>
        <p:nvPicPr>
          <p:cNvPr id="2" name="Picture 1"/>
          <p:cNvPicPr>
            <a:picLocks noChangeAspect="1"/>
          </p:cNvPicPr>
          <p:nvPr/>
        </p:nvPicPr>
        <p:blipFill>
          <a:blip r:embed="rId2"/>
          <a:stretch>
            <a:fillRect/>
          </a:stretch>
        </p:blipFill>
        <p:spPr>
          <a:xfrm>
            <a:off x="13852" y="1556791"/>
            <a:ext cx="9130148" cy="1750041"/>
          </a:xfrm>
          <a:prstGeom prst="rect">
            <a:avLst/>
          </a:prstGeom>
        </p:spPr>
      </p:pic>
    </p:spTree>
    <p:extLst>
      <p:ext uri="{BB962C8B-B14F-4D97-AF65-F5344CB8AC3E}">
        <p14:creationId xmlns:p14="http://schemas.microsoft.com/office/powerpoint/2010/main" val="1616332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56792"/>
            <a:ext cx="9144000" cy="1745568"/>
          </a:xfrm>
          <a:prstGeom prst="rect">
            <a:avLst/>
          </a:prstGeom>
        </p:spPr>
      </p:pic>
      <p:pic>
        <p:nvPicPr>
          <p:cNvPr id="3" name="Picture 2"/>
          <p:cNvPicPr>
            <a:picLocks noChangeAspect="1"/>
          </p:cNvPicPr>
          <p:nvPr/>
        </p:nvPicPr>
        <p:blipFill>
          <a:blip r:embed="rId3"/>
          <a:stretch>
            <a:fillRect/>
          </a:stretch>
        </p:blipFill>
        <p:spPr>
          <a:xfrm>
            <a:off x="0" y="3302360"/>
            <a:ext cx="9144000" cy="3493062"/>
          </a:xfrm>
          <a:prstGeom prst="rect">
            <a:avLst/>
          </a:prstGeom>
        </p:spPr>
      </p:pic>
      <p:sp>
        <p:nvSpPr>
          <p:cNvPr id="4" name="TextBox 3"/>
          <p:cNvSpPr txBox="1"/>
          <p:nvPr/>
        </p:nvSpPr>
        <p:spPr>
          <a:xfrm>
            <a:off x="349957" y="99233"/>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Perform Quantitative Risk Analysis</a:t>
            </a:r>
            <a:endParaRPr lang="en-US" sz="3200" dirty="0"/>
          </a:p>
        </p:txBody>
      </p:sp>
    </p:spTree>
    <p:extLst>
      <p:ext uri="{BB962C8B-B14F-4D97-AF65-F5344CB8AC3E}">
        <p14:creationId xmlns:p14="http://schemas.microsoft.com/office/powerpoint/2010/main" val="2542392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7551619"/>
              </p:ext>
            </p:extLst>
          </p:nvPr>
        </p:nvGraphicFramePr>
        <p:xfrm>
          <a:off x="228600" y="1600200"/>
          <a:ext cx="8686799" cy="5257800"/>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0" marR="0" lvl="0" indent="-3429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9. Perform Quantitative Risk    </a:t>
                      </a:r>
                      <a:r>
                        <a:rPr lang="en-US" sz="2000" kern="1200" baseline="0" dirty="0" smtClean="0">
                          <a:solidFill>
                            <a:srgbClr val="011213"/>
                          </a:solidFill>
                          <a:latin typeface="Calibri"/>
                          <a:ea typeface="Calibri"/>
                          <a:cs typeface="Times New Roman"/>
                        </a:rPr>
                        <a:t>    </a:t>
                      </a:r>
                    </a:p>
                    <a:p>
                      <a:pPr marL="0" marR="0" lvl="0" indent="-34290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Analysis</a:t>
                      </a: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Purpose and Objective of the Perform Quantitative Risk Analysis Process</a:t>
                      </a:r>
                    </a:p>
                    <a:p>
                      <a:pPr marL="34290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Critical Success Factors for the Perform Quantitative Risk Analysis Process</a:t>
                      </a:r>
                    </a:p>
                    <a:p>
                      <a:pPr marL="34290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Tools &amp; Techniques for the Perform Quantitative Risk Analysis Process</a:t>
                      </a:r>
                    </a:p>
                    <a:p>
                      <a:pPr marL="34290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 Documenting the Results of the Perform Quantitative Risk Analysis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rgbClr val="011213"/>
                          </a:solidFill>
                          <a:latin typeface="Calibri"/>
                          <a:ea typeface="Calibri"/>
                          <a:cs typeface="Times New Roman"/>
                        </a:rPr>
                        <a:t>Understand the process of in-depth analysis or Quantitative Risk  Analysis of only those risks shortlisted from earlier process.</a:t>
                      </a:r>
                    </a:p>
                    <a:p>
                      <a:pPr marL="0" marR="0" algn="l" defTabSz="914400" rtl="0" eaLnBrk="1" latinLnBrk="0" hangingPunct="1">
                        <a:lnSpc>
                          <a:spcPct val="115000"/>
                        </a:lnSpc>
                        <a:spcBef>
                          <a:spcPts val="0"/>
                        </a:spcBef>
                        <a:spcAft>
                          <a:spcPts val="0"/>
                        </a:spcAft>
                      </a:pPr>
                      <a:r>
                        <a:rPr lang="en-US" sz="2000" kern="1200" dirty="0" smtClean="0">
                          <a:solidFill>
                            <a:srgbClr val="011213"/>
                          </a:solidFill>
                          <a:latin typeface="Calibri"/>
                          <a:ea typeface="Calibri"/>
                          <a:cs typeface="Times New Roman"/>
                        </a:rPr>
                        <a:t>Perform Quantitative Risk Analysis using various Quantitative Risk Analysis Tools &amp; Techniques and Documenting the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6641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381000" y="1395710"/>
            <a:ext cx="9677400" cy="5386090"/>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400" b="1" dirty="0" smtClean="0">
                <a:solidFill>
                  <a:schemeClr val="tx2">
                    <a:lumMod val="75000"/>
                  </a:schemeClr>
                </a:solidFill>
              </a:rPr>
              <a:t>11.4</a:t>
            </a:r>
            <a:endParaRPr lang="en-US" sz="34400" b="1" dirty="0">
              <a:solidFill>
                <a:schemeClr val="tx2">
                  <a:lumMod val="75000"/>
                </a:schemeClr>
              </a:solidFill>
            </a:endParaRPr>
          </a:p>
        </p:txBody>
      </p:sp>
      <p:sp>
        <p:nvSpPr>
          <p:cNvPr id="25" name=" 3"/>
          <p:cNvSpPr/>
          <p:nvPr/>
        </p:nvSpPr>
        <p:spPr>
          <a:xfrm>
            <a:off x="0" y="2438400"/>
            <a:ext cx="9144000" cy="3848100"/>
          </a:xfrm>
          <a:prstGeom prst="swooshArrow">
            <a:avLst>
              <a:gd name="adj1" fmla="val 25000"/>
              <a:gd name="adj2" fmla="val 25000"/>
            </a:avLst>
          </a:prstGeom>
          <a:gradFill flip="none" rotWithShape="1">
            <a:gsLst>
              <a:gs pos="0">
                <a:schemeClr val="tx1">
                  <a:lumMod val="60000"/>
                  <a:lumOff val="4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path path="circle">
              <a:fillToRect l="100000" t="100000"/>
            </a:path>
            <a:tileRect r="-100000" b="-10000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Register</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Management Plan</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Cost Management Plan</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Schedule Management Plan</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Organizational Process Assets</a:t>
            </a: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14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8695" name="TextBox 12"/>
          <p:cNvSpPr txBox="1">
            <a:spLocks noChangeArrowheads="1"/>
          </p:cNvSpPr>
          <p:nvPr/>
        </p:nvSpPr>
        <p:spPr bwMode="auto">
          <a:xfrm>
            <a:off x="76200" y="914400"/>
            <a:ext cx="1676400" cy="369332"/>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solidFill>
                  <a:schemeClr val="bg1"/>
                </a:solidFill>
              </a:rPr>
              <a:t>Process 11.4</a:t>
            </a:r>
            <a:endParaRPr lang="en-US" b="1" dirty="0">
              <a:solidFill>
                <a:schemeClr val="bg1"/>
              </a:solidFill>
            </a:endParaRPr>
          </a:p>
        </p:txBody>
      </p:sp>
      <p:sp>
        <p:nvSpPr>
          <p:cNvPr id="24" name="TextBox 23"/>
          <p:cNvSpPr txBox="1"/>
          <p:nvPr/>
        </p:nvSpPr>
        <p:spPr>
          <a:xfrm>
            <a:off x="1447800" y="228600"/>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Perform Quantitative Risk Analysis</a:t>
            </a:r>
            <a:endParaRPr lang="en-US" sz="3200" dirty="0"/>
          </a:p>
        </p:txBody>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Risk Register Updates</a:t>
            </a:r>
          </a:p>
          <a:p>
            <a:pPr>
              <a:spcBef>
                <a:spcPts val="0"/>
              </a:spcBef>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0"/>
              </a:spcBef>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31"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11.11.</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grpSp>
        <p:nvGrpSpPr>
          <p:cNvPr id="2" name="Group 43"/>
          <p:cNvGrpSpPr/>
          <p:nvPr/>
        </p:nvGrpSpPr>
        <p:grpSpPr>
          <a:xfrm>
            <a:off x="0" y="-76200"/>
            <a:ext cx="990600" cy="1107996"/>
            <a:chOff x="0" y="-76200"/>
            <a:chExt cx="990600" cy="1107996"/>
          </a:xfrm>
        </p:grpSpPr>
        <p:sp>
          <p:nvSpPr>
            <p:cNvPr id="38" name="Oval 19"/>
            <p:cNvSpPr>
              <a:spLocks noChangeArrowheads="1"/>
            </p:cNvSpPr>
            <p:nvPr/>
          </p:nvSpPr>
          <p:spPr bwMode="gray">
            <a:xfrm>
              <a:off x="0" y="0"/>
              <a:ext cx="990600" cy="9906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39" name="Oval 20"/>
            <p:cNvSpPr>
              <a:spLocks noChangeArrowheads="1"/>
            </p:cNvSpPr>
            <p:nvPr/>
          </p:nvSpPr>
          <p:spPr bwMode="gray">
            <a:xfrm>
              <a:off x="0" y="0"/>
              <a:ext cx="990600" cy="990600"/>
            </a:xfrm>
            <a:prstGeom prst="ellipse">
              <a:avLst/>
            </a:prstGeom>
            <a:gradFill rotWithShape="1">
              <a:gsLst>
                <a:gs pos="0">
                  <a:srgbClr val="FF5050"/>
                </a:gs>
                <a:gs pos="100000">
                  <a:srgbClr val="FF6600"/>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40" name="Oval 21"/>
            <p:cNvSpPr>
              <a:spLocks noChangeArrowheads="1"/>
            </p:cNvSpPr>
            <p:nvPr/>
          </p:nvSpPr>
          <p:spPr bwMode="gray">
            <a:xfrm>
              <a:off x="64230" y="64230"/>
              <a:ext cx="861478" cy="86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1" name="Oval 22"/>
            <p:cNvSpPr>
              <a:spLocks noChangeArrowheads="1"/>
            </p:cNvSpPr>
            <p:nvPr/>
          </p:nvSpPr>
          <p:spPr bwMode="gray">
            <a:xfrm>
              <a:off x="64230" y="64230"/>
              <a:ext cx="861478" cy="861478"/>
            </a:xfrm>
            <a:prstGeom prst="ellipse">
              <a:avLst/>
            </a:prstGeom>
            <a:gradFill rotWithShape="1">
              <a:gsLst>
                <a:gs pos="0">
                  <a:srgbClr val="FF6600"/>
                </a:gs>
                <a:gs pos="100000">
                  <a:srgbClr val="FF0000"/>
                </a:gs>
              </a:gsLst>
              <a:lin ang="27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2" name="Oval 23"/>
            <p:cNvSpPr>
              <a:spLocks noChangeArrowheads="1"/>
            </p:cNvSpPr>
            <p:nvPr/>
          </p:nvSpPr>
          <p:spPr bwMode="gray">
            <a:xfrm>
              <a:off x="107933" y="107933"/>
              <a:ext cx="774072" cy="774072"/>
            </a:xfrm>
            <a:prstGeom prst="ellipse">
              <a:avLst/>
            </a:prstGeom>
            <a:gradFill rotWithShape="1">
              <a:gsLst>
                <a:gs pos="0">
                  <a:srgbClr val="FF0000"/>
                </a:gs>
                <a:gs pos="100000">
                  <a:srgbClr val="FF6600"/>
                </a:gs>
              </a:gsLst>
              <a:lin ang="54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32" name="TextBox 12"/>
            <p:cNvSpPr txBox="1">
              <a:spLocks noChangeArrowheads="1"/>
            </p:cNvSpPr>
            <p:nvPr/>
          </p:nvSpPr>
          <p:spPr bwMode="auto">
            <a:xfrm>
              <a:off x="164276" y="-76200"/>
              <a:ext cx="554182"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a:solidFill>
                    <a:srgbClr val="FFCC00"/>
                  </a:solidFill>
                </a:rPr>
                <a:t>8</a:t>
              </a:r>
            </a:p>
          </p:txBody>
        </p:sp>
        <p:sp>
          <p:nvSpPr>
            <p:cNvPr id="43" name="Rectangle 35"/>
            <p:cNvSpPr>
              <a:spLocks noChangeArrowheads="1"/>
            </p:cNvSpPr>
            <p:nvPr/>
          </p:nvSpPr>
          <p:spPr bwMode="gray">
            <a:xfrm>
              <a:off x="152400" y="304800"/>
              <a:ext cx="685800" cy="369332"/>
            </a:xfrm>
            <a:prstGeom prst="rect">
              <a:avLst/>
            </a:prstGeom>
            <a:extLst/>
          </p:spPr>
          <p:txBody>
            <a:bodyPr wrap="square">
              <a:spAutoFit/>
            </a:bodyPr>
            <a:lstStyle/>
            <a:p>
              <a:r>
                <a:rPr lang="en-US" dirty="0" smtClean="0">
                  <a:solidFill>
                    <a:schemeClr val="bg1"/>
                  </a:solidFill>
                </a:rPr>
                <a:t>Risk</a:t>
              </a:r>
              <a:endParaRPr lang="en-US" dirty="0">
                <a:solidFill>
                  <a:schemeClr val="bg1"/>
                </a:solidFill>
              </a:endParaRPr>
            </a:p>
          </p:txBody>
        </p:sp>
      </p:grpSp>
      <p:grpSp>
        <p:nvGrpSpPr>
          <p:cNvPr id="3" name="Group 49"/>
          <p:cNvGrpSpPr/>
          <p:nvPr/>
        </p:nvGrpSpPr>
        <p:grpSpPr>
          <a:xfrm>
            <a:off x="1066800" y="-76200"/>
            <a:ext cx="1008145" cy="1107996"/>
            <a:chOff x="1066800" y="-76200"/>
            <a:chExt cx="1008145" cy="1107996"/>
          </a:xfrm>
        </p:grpSpPr>
        <p:sp>
          <p:nvSpPr>
            <p:cNvPr id="51" name="Oval 7"/>
            <p:cNvSpPr>
              <a:spLocks noChangeArrowheads="1"/>
            </p:cNvSpPr>
            <p:nvPr/>
          </p:nvSpPr>
          <p:spPr bwMode="gray">
            <a:xfrm>
              <a:off x="1066800" y="1"/>
              <a:ext cx="990600" cy="990600"/>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a:solidFill>
                  <a:schemeClr val="bg1"/>
                </a:solidFill>
                <a:latin typeface="Arial" charset="0"/>
                <a:cs typeface="+mn-cs"/>
              </a:endParaRPr>
            </a:p>
          </p:txBody>
        </p:sp>
        <p:sp>
          <p:nvSpPr>
            <p:cNvPr id="52" name="TextBox 12"/>
            <p:cNvSpPr txBox="1">
              <a:spLocks noChangeArrowheads="1"/>
            </p:cNvSpPr>
            <p:nvPr/>
          </p:nvSpPr>
          <p:spPr bwMode="auto">
            <a:xfrm>
              <a:off x="1262742" y="-76200"/>
              <a:ext cx="609600"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smtClean="0">
                  <a:solidFill>
                    <a:schemeClr val="tx1">
                      <a:lumMod val="60000"/>
                      <a:lumOff val="40000"/>
                    </a:schemeClr>
                  </a:solidFill>
                </a:rPr>
                <a:t>2</a:t>
              </a:r>
              <a:endParaRPr lang="en-US" sz="6600" b="1" dirty="0">
                <a:solidFill>
                  <a:schemeClr val="tx1">
                    <a:lumMod val="60000"/>
                    <a:lumOff val="40000"/>
                  </a:schemeClr>
                </a:solidFill>
              </a:endParaRPr>
            </a:p>
          </p:txBody>
        </p:sp>
        <p:sp>
          <p:nvSpPr>
            <p:cNvPr id="53" name="Text Box 21"/>
            <p:cNvSpPr txBox="1">
              <a:spLocks noChangeArrowheads="1"/>
            </p:cNvSpPr>
            <p:nvPr/>
          </p:nvSpPr>
          <p:spPr bwMode="gray">
            <a:xfrm>
              <a:off x="1095190" y="304799"/>
              <a:ext cx="979755" cy="338554"/>
            </a:xfrm>
            <a:prstGeom prst="rect">
              <a:avLst/>
            </a:prstGeom>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smtClean="0">
                  <a:solidFill>
                    <a:schemeClr val="bg1"/>
                  </a:solidFill>
                </a:rPr>
                <a:t>Planning</a:t>
              </a:r>
              <a:endParaRPr lang="en-US" sz="1600" dirty="0">
                <a:solidFill>
                  <a:schemeClr val="bg1"/>
                </a:solidFill>
              </a:endParaRPr>
            </a:p>
          </p:txBody>
        </p:sp>
      </p:gr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Data Gathering and Representation Techniques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Quantitative Risk Analysis and Modeling Techniques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Expert Judgment</a:t>
            </a:r>
          </a:p>
          <a:p>
            <a:pPr>
              <a:spcAft>
                <a:spcPts val="600"/>
              </a:spcAft>
              <a:defRPr/>
            </a:pPr>
            <a:r>
              <a:rPr lang="en-US" sz="2000" dirty="0" smtClean="0">
                <a:solidFill>
                  <a:srgbClr val="020202"/>
                </a:solidFill>
                <a:latin typeface="Gill Sans MT Condensed" pitchFamily="34" charset="0"/>
              </a:rPr>
              <a:t>___________</a:t>
            </a:r>
            <a:endParaRPr lang="en-US" sz="2000" dirty="0">
              <a:solidFill>
                <a:srgbClr val="020202"/>
              </a:solidFill>
              <a:latin typeface="Gill Sans MT Condensed" pitchFamily="34" charset="0"/>
            </a:endParaRPr>
          </a:p>
        </p:txBody>
      </p:sp>
      <p:sp>
        <p:nvSpPr>
          <p:cNvPr id="34" name="Rectangle 33"/>
          <p:cNvSpPr/>
          <p:nvPr/>
        </p:nvSpPr>
        <p:spPr>
          <a:xfrm>
            <a:off x="1600200" y="972979"/>
            <a:ext cx="7620000" cy="430887"/>
          </a:xfrm>
          <a:prstGeom prst="rect">
            <a:avLst/>
          </a:prstGeom>
          <a:noFill/>
        </p:spPr>
        <p:txBody>
          <a:bodyPr wrap="square" lIns="91440" tIns="45720" rIns="91440" bIns="45720">
            <a:spAutoFit/>
          </a:bodyPr>
          <a:lstStyle/>
          <a:p>
            <a:pPr algn="ctr"/>
            <a:r>
              <a:rPr lang="en-US" sz="11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numerically analyzing the effect of identified risks on overall project objectives.</a:t>
            </a:r>
            <a:endParaRPr lang="en-US" sz="11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17616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par>
                          <p:cTn id="41" fill="hold">
                            <p:stCondLst>
                              <p:cond delay="2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 calcmode="lin" valueType="num">
                                      <p:cBhvr additive="base">
                                        <p:cTn id="5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1000"/>
                                        <p:tgtEl>
                                          <p:spTgt spid="20">
                                            <p:txEl>
                                              <p:pRg st="0" end="0"/>
                                            </p:txEl>
                                          </p:spTgt>
                                        </p:tgtEl>
                                      </p:cBhvr>
                                    </p:animEffect>
                                    <p:anim calcmode="lin" valueType="num">
                                      <p:cBhvr>
                                        <p:cTn id="5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fade">
                                      <p:cBhvr>
                                        <p:cTn id="63" dur="1000"/>
                                        <p:tgtEl>
                                          <p:spTgt spid="20">
                                            <p:txEl>
                                              <p:pRg st="1" end="1"/>
                                            </p:txEl>
                                          </p:spTgt>
                                        </p:tgtEl>
                                      </p:cBhvr>
                                    </p:animEffect>
                                    <p:anim calcmode="lin" valueType="num">
                                      <p:cBhvr>
                                        <p:cTn id="6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1000"/>
                                        <p:tgtEl>
                                          <p:spTgt spid="20">
                                            <p:txEl>
                                              <p:pRg st="2" end="2"/>
                                            </p:txEl>
                                          </p:spTgt>
                                        </p:tgtEl>
                                      </p:cBhvr>
                                    </p:animEffect>
                                    <p:anim calcmode="lin" valueType="num">
                                      <p:cBhvr>
                                        <p:cTn id="7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fade">
                                      <p:cBhvr>
                                        <p:cTn id="75" dur="1000"/>
                                        <p:tgtEl>
                                          <p:spTgt spid="20">
                                            <p:txEl>
                                              <p:pRg st="3" end="3"/>
                                            </p:txEl>
                                          </p:spTgt>
                                        </p:tgtEl>
                                      </p:cBhvr>
                                    </p:animEffect>
                                    <p:anim calcmode="lin" valueType="num">
                                      <p:cBhvr>
                                        <p:cTn id="7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42" presetClass="entr" presetSubtype="0" fill="hold" grpId="0" nodeType="afterEffect">
                                  <p:stCondLst>
                                    <p:cond delay="0"/>
                                  </p:stCondLst>
                                  <p:childTnLst>
                                    <p:set>
                                      <p:cBhvr>
                                        <p:cTn id="80" dur="1" fill="hold">
                                          <p:stCondLst>
                                            <p:cond delay="0"/>
                                          </p:stCondLst>
                                        </p:cTn>
                                        <p:tgtEl>
                                          <p:spTgt spid="20">
                                            <p:txEl>
                                              <p:pRg st="4" end="4"/>
                                            </p:txEl>
                                          </p:spTgt>
                                        </p:tgtEl>
                                        <p:attrNameLst>
                                          <p:attrName>style.visibility</p:attrName>
                                        </p:attrNameLst>
                                      </p:cBhvr>
                                      <p:to>
                                        <p:strVal val="visible"/>
                                      </p:to>
                                    </p:set>
                                    <p:animEffect transition="in" filter="fade">
                                      <p:cBhvr>
                                        <p:cTn id="81" dur="1000"/>
                                        <p:tgtEl>
                                          <p:spTgt spid="20">
                                            <p:txEl>
                                              <p:pRg st="4" end="4"/>
                                            </p:txEl>
                                          </p:spTgt>
                                        </p:tgtEl>
                                      </p:cBhvr>
                                    </p:animEffect>
                                    <p:anim calcmode="lin" valueType="num">
                                      <p:cBhvr>
                                        <p:cTn id="8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20">
                                            <p:txEl>
                                              <p:pRg st="5" end="5"/>
                                            </p:txEl>
                                          </p:spTgt>
                                        </p:tgtEl>
                                        <p:attrNameLst>
                                          <p:attrName>style.visibility</p:attrName>
                                        </p:attrNameLst>
                                      </p:cBhvr>
                                      <p:to>
                                        <p:strVal val="visible"/>
                                      </p:to>
                                    </p:set>
                                    <p:animEffect transition="in" filter="fade">
                                      <p:cBhvr>
                                        <p:cTn id="87" dur="1000"/>
                                        <p:tgtEl>
                                          <p:spTgt spid="20">
                                            <p:txEl>
                                              <p:pRg st="5" end="5"/>
                                            </p:txEl>
                                          </p:spTgt>
                                        </p:tgtEl>
                                      </p:cBhvr>
                                    </p:animEffect>
                                    <p:anim calcmode="lin" valueType="num">
                                      <p:cBhvr>
                                        <p:cTn id="88"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8">
                                            <p:bg/>
                                          </p:spTgt>
                                        </p:tgtEl>
                                        <p:attrNameLst>
                                          <p:attrName>style.visibility</p:attrName>
                                        </p:attrNameLst>
                                      </p:cBhvr>
                                      <p:to>
                                        <p:strVal val="visible"/>
                                      </p:to>
                                    </p:set>
                                    <p:anim calcmode="lin" valueType="num">
                                      <p:cBhvr additive="base">
                                        <p:cTn id="94"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95"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anim calcmode="lin" valueType="num">
                                      <p:cBhvr additive="base">
                                        <p:cTn id="9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01" fill="hold">
                            <p:stCondLst>
                              <p:cond delay="1000"/>
                            </p:stCondLst>
                            <p:childTnLst>
                              <p:par>
                                <p:cTn id="102" presetID="2" presetClass="entr" presetSubtype="4" fill="hold" grpId="0" nodeType="afterEffect">
                                  <p:stCondLst>
                                    <p:cond delay="0"/>
                                  </p:stCondLst>
                                  <p:childTnLst>
                                    <p:set>
                                      <p:cBhvr>
                                        <p:cTn id="103" dur="1" fill="hold">
                                          <p:stCondLst>
                                            <p:cond delay="0"/>
                                          </p:stCondLst>
                                        </p:cTn>
                                        <p:tgtEl>
                                          <p:spTgt spid="18">
                                            <p:txEl>
                                              <p:pRg st="1" end="1"/>
                                            </p:txEl>
                                          </p:spTgt>
                                        </p:tgtEl>
                                        <p:attrNameLst>
                                          <p:attrName>style.visibility</p:attrName>
                                        </p:attrNameLst>
                                      </p:cBhvr>
                                      <p:to>
                                        <p:strVal val="visible"/>
                                      </p:to>
                                    </p:set>
                                    <p:anim calcmode="lin" valueType="num">
                                      <p:cBhvr additive="base">
                                        <p:cTn id="104"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06" fill="hold">
                            <p:stCondLst>
                              <p:cond delay="1500"/>
                            </p:stCondLst>
                            <p:childTnLst>
                              <p:par>
                                <p:cTn id="107" presetID="2" presetClass="entr" presetSubtype="4" fill="hold" grpId="0" nodeType="afterEffect">
                                  <p:stCondLst>
                                    <p:cond delay="0"/>
                                  </p:stCondLst>
                                  <p:childTnLst>
                                    <p:set>
                                      <p:cBhvr>
                                        <p:cTn id="108" dur="1" fill="hold">
                                          <p:stCondLst>
                                            <p:cond delay="0"/>
                                          </p:stCondLst>
                                        </p:cTn>
                                        <p:tgtEl>
                                          <p:spTgt spid="18">
                                            <p:txEl>
                                              <p:pRg st="2" end="2"/>
                                            </p:txEl>
                                          </p:spTgt>
                                        </p:tgtEl>
                                        <p:attrNameLst>
                                          <p:attrName>style.visibility</p:attrName>
                                        </p:attrNameLst>
                                      </p:cBhvr>
                                      <p:to>
                                        <p:strVal val="visible"/>
                                      </p:to>
                                    </p:set>
                                    <p:anim calcmode="lin" valueType="num">
                                      <p:cBhvr additive="base">
                                        <p:cTn id="10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2000"/>
                            </p:stCondLst>
                            <p:childTnLst>
                              <p:par>
                                <p:cTn id="112" presetID="2" presetClass="entr" presetSubtype="4" fill="hold" grpId="0" nodeType="afterEffect">
                                  <p:stCondLst>
                                    <p:cond delay="0"/>
                                  </p:stCondLst>
                                  <p:childTnLst>
                                    <p:set>
                                      <p:cBhvr>
                                        <p:cTn id="113" dur="1" fill="hold">
                                          <p:stCondLst>
                                            <p:cond delay="0"/>
                                          </p:stCondLst>
                                        </p:cTn>
                                        <p:tgtEl>
                                          <p:spTgt spid="18">
                                            <p:txEl>
                                              <p:pRg st="3" end="3"/>
                                            </p:txEl>
                                          </p:spTgt>
                                        </p:tgtEl>
                                        <p:attrNameLst>
                                          <p:attrName>style.visibility</p:attrName>
                                        </p:attrNameLst>
                                      </p:cBhvr>
                                      <p:to>
                                        <p:strVal val="visible"/>
                                      </p:to>
                                    </p:set>
                                    <p:anim calcmode="lin" valueType="num">
                                      <p:cBhvr additive="base">
                                        <p:cTn id="114"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14">
                                            <p:bg/>
                                          </p:spTgt>
                                        </p:tgtEl>
                                        <p:attrNameLst>
                                          <p:attrName>style.visibility</p:attrName>
                                        </p:attrNameLst>
                                      </p:cBhvr>
                                      <p:to>
                                        <p:strVal val="visible"/>
                                      </p:to>
                                    </p:set>
                                    <p:anim calcmode="lin" valueType="num">
                                      <p:cBhvr additive="base">
                                        <p:cTn id="120"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21"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22" fill="hold">
                            <p:stCondLst>
                              <p:cond delay="500"/>
                            </p:stCondLst>
                            <p:childTnLst>
                              <p:par>
                                <p:cTn id="123" presetID="2" presetClass="entr" presetSubtype="4" fill="hold" grpId="0" nodeType="afterEffect">
                                  <p:stCondLst>
                                    <p:cond delay="0"/>
                                  </p:stCondLst>
                                  <p:childTnLst>
                                    <p:set>
                                      <p:cBhvr>
                                        <p:cTn id="124" dur="1" fill="hold">
                                          <p:stCondLst>
                                            <p:cond delay="0"/>
                                          </p:stCondLst>
                                        </p:cTn>
                                        <p:tgtEl>
                                          <p:spTgt spid="14">
                                            <p:txEl>
                                              <p:pRg st="0" end="0"/>
                                            </p:txEl>
                                          </p:spTgt>
                                        </p:tgtEl>
                                        <p:attrNameLst>
                                          <p:attrName>style.visibility</p:attrName>
                                        </p:attrNameLst>
                                      </p:cBhvr>
                                      <p:to>
                                        <p:strVal val="visible"/>
                                      </p:to>
                                    </p:set>
                                    <p:anim calcmode="lin" valueType="num">
                                      <p:cBhvr additive="base">
                                        <p:cTn id="1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27" fill="hold">
                            <p:stCondLst>
                              <p:cond delay="1000"/>
                            </p:stCondLst>
                            <p:childTnLst>
                              <p:par>
                                <p:cTn id="128" presetID="2" presetClass="entr" presetSubtype="4" fill="hold" grpId="0" nodeType="afterEffect">
                                  <p:stCondLst>
                                    <p:cond delay="0"/>
                                  </p:stCondLst>
                                  <p:childTnLst>
                                    <p:set>
                                      <p:cBhvr>
                                        <p:cTn id="129" dur="1" fill="hold">
                                          <p:stCondLst>
                                            <p:cond delay="0"/>
                                          </p:stCondLst>
                                        </p:cTn>
                                        <p:tgtEl>
                                          <p:spTgt spid="14">
                                            <p:txEl>
                                              <p:pRg st="1" end="1"/>
                                            </p:txEl>
                                          </p:spTgt>
                                        </p:tgtEl>
                                        <p:attrNameLst>
                                          <p:attrName>style.visibility</p:attrName>
                                        </p:attrNameLst>
                                      </p:cBhvr>
                                      <p:to>
                                        <p:strVal val="visible"/>
                                      </p:to>
                                    </p:set>
                                    <p:anim calcmode="lin" valueType="num">
                                      <p:cBhvr additive="base">
                                        <p:cTn id="13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0" grpId="0" build="p" animBg="1"/>
      <p:bldP spid="8" grpId="0"/>
      <p:bldP spid="12" grpId="0"/>
      <p:bldP spid="16" grpId="0"/>
      <p:bldP spid="14" grpId="0" build="p" animBg="1"/>
      <p:bldP spid="18"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124744"/>
            <a:ext cx="8389019" cy="5725025"/>
          </a:xfrm>
          <a:prstGeom prst="rect">
            <a:avLst/>
          </a:prstGeom>
        </p:spPr>
      </p:pic>
      <p:sp>
        <p:nvSpPr>
          <p:cNvPr id="4" name="TextBox 3"/>
          <p:cNvSpPr txBox="1"/>
          <p:nvPr/>
        </p:nvSpPr>
        <p:spPr>
          <a:xfrm>
            <a:off x="323528"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Perform Quantitative Risk Analysis</a:t>
            </a:r>
            <a:endParaRPr lang="en-US" sz="3200" dirty="0"/>
          </a:p>
        </p:txBody>
      </p:sp>
      <p:sp>
        <p:nvSpPr>
          <p:cNvPr id="5" name="AutoShape 8"/>
          <p:cNvSpPr>
            <a:spLocks noChangeArrowheads="1"/>
          </p:cNvSpPr>
          <p:nvPr/>
        </p:nvSpPr>
        <p:spPr bwMode="gray">
          <a:xfrm>
            <a:off x="4267200" y="5733256"/>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11.12.</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4235482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print"/>
          <a:srcRect/>
          <a:stretch>
            <a:fillRect/>
          </a:stretch>
        </p:blipFill>
        <p:spPr bwMode="auto">
          <a:xfrm>
            <a:off x="0" y="1066800"/>
            <a:ext cx="9136063" cy="5105400"/>
          </a:xfrm>
          <a:prstGeom prst="rect">
            <a:avLst/>
          </a:prstGeom>
          <a:noFill/>
          <a:ln w="9525">
            <a:noFill/>
            <a:miter lim="800000"/>
            <a:headEnd/>
            <a:tailEnd/>
          </a:ln>
        </p:spPr>
      </p:pic>
      <p:sp>
        <p:nvSpPr>
          <p:cNvPr id="3" name="TextBox 2"/>
          <p:cNvSpPr txBox="1"/>
          <p:nvPr/>
        </p:nvSpPr>
        <p:spPr>
          <a:xfrm>
            <a:off x="323528" y="116632"/>
            <a:ext cx="8444086"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Perform Quantitative Risk Analysis</a:t>
            </a:r>
            <a:endParaRPr lang="en-US" sz="3200" dirty="0"/>
          </a:p>
        </p:txBody>
      </p:sp>
      <p:sp>
        <p:nvSpPr>
          <p:cNvPr id="4"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11.12.</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1188082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0" y="914400"/>
            <a:ext cx="9151938" cy="5257800"/>
          </a:xfrm>
          <a:prstGeom prst="rect">
            <a:avLst/>
          </a:prstGeom>
          <a:noFill/>
          <a:ln w="9525">
            <a:noFill/>
            <a:miter lim="800000"/>
            <a:headEnd/>
            <a:tailEnd/>
          </a:ln>
        </p:spPr>
      </p:pic>
    </p:spTree>
    <p:extLst>
      <p:ext uri="{BB962C8B-B14F-4D97-AF65-F5344CB8AC3E}">
        <p14:creationId xmlns:p14="http://schemas.microsoft.com/office/powerpoint/2010/main" val="2893711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0" y="838200"/>
            <a:ext cx="9144000" cy="5527675"/>
          </a:xfrm>
          <a:prstGeom prst="rect">
            <a:avLst/>
          </a:prstGeom>
          <a:noFill/>
          <a:ln w="9525">
            <a:noFill/>
            <a:miter lim="800000"/>
            <a:headEnd/>
            <a:tailEnd/>
          </a:ln>
        </p:spPr>
      </p:pic>
    </p:spTree>
    <p:extLst>
      <p:ext uri="{BB962C8B-B14F-4D97-AF65-F5344CB8AC3E}">
        <p14:creationId xmlns:p14="http://schemas.microsoft.com/office/powerpoint/2010/main" val="2272739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27" y="1700808"/>
            <a:ext cx="9144000" cy="4572000"/>
          </a:xfrm>
          <a:prstGeom prst="rect">
            <a:avLst/>
          </a:prstGeom>
        </p:spPr>
      </p:pic>
    </p:spTree>
    <p:extLst>
      <p:ext uri="{BB962C8B-B14F-4D97-AF65-F5344CB8AC3E}">
        <p14:creationId xmlns:p14="http://schemas.microsoft.com/office/powerpoint/2010/main" val="1353416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6222"/>
            <a:ext cx="9144000" cy="6321778"/>
          </a:xfrm>
          <a:prstGeom prst="rect">
            <a:avLst/>
          </a:prstGeom>
        </p:spPr>
      </p:pic>
    </p:spTree>
    <p:extLst>
      <p:ext uri="{BB962C8B-B14F-4D97-AF65-F5344CB8AC3E}">
        <p14:creationId xmlns:p14="http://schemas.microsoft.com/office/powerpoint/2010/main" val="2255489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64904"/>
            <a:ext cx="9133616" cy="2286477"/>
          </a:xfrm>
          <a:prstGeom prst="rect">
            <a:avLst/>
          </a:prstGeom>
        </p:spPr>
      </p:pic>
    </p:spTree>
    <p:extLst>
      <p:ext uri="{BB962C8B-B14F-4D97-AF65-F5344CB8AC3E}">
        <p14:creationId xmlns:p14="http://schemas.microsoft.com/office/powerpoint/2010/main" val="1210078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8402" name="Rectangle 2"/>
          <p:cNvSpPr>
            <a:spLocks noGrp="1" noChangeArrowheads="1"/>
          </p:cNvSpPr>
          <p:nvPr>
            <p:ph type="body" idx="1"/>
          </p:nvPr>
        </p:nvSpPr>
        <p:spPr>
          <a:xfrm>
            <a:off x="481013" y="1568450"/>
            <a:ext cx="8305800" cy="4572000"/>
          </a:xfrm>
          <a:noFill/>
        </p:spPr>
        <p:txBody>
          <a:bodyPr lIns="90488" tIns="44450" rIns="90488" bIns="44450"/>
          <a:lstStyle/>
          <a:p>
            <a:pPr eaLnBrk="1" hangingPunct="1"/>
            <a:r>
              <a:rPr lang="en-US" altLang="ja-JP" sz="2000" b="1" dirty="0" smtClean="0">
                <a:solidFill>
                  <a:schemeClr val="accent1">
                    <a:lumMod val="50000"/>
                  </a:schemeClr>
                </a:solidFill>
              </a:rPr>
              <a:t>Probability </a:t>
            </a:r>
          </a:p>
          <a:p>
            <a:pPr lvl="1" eaLnBrk="1" hangingPunct="1"/>
            <a:r>
              <a:rPr lang="en-US" altLang="ja-JP" sz="2000" b="1" dirty="0" smtClean="0">
                <a:solidFill>
                  <a:schemeClr val="accent1">
                    <a:lumMod val="50000"/>
                  </a:schemeClr>
                </a:solidFill>
                <a:ea typeface="+mn-ea"/>
                <a:cs typeface="+mn-cs"/>
              </a:rPr>
              <a:t>Likelihood of occurrence. (Number of occurrences of an event divided by the total number of all possible occurrences)</a:t>
            </a:r>
          </a:p>
          <a:p>
            <a:pPr lvl="1" eaLnBrk="1" hangingPunct="1">
              <a:lnSpc>
                <a:spcPct val="20000"/>
              </a:lnSpc>
            </a:pPr>
            <a:endParaRPr lang="en-US" altLang="ja-JP" sz="2000" b="1" dirty="0" smtClean="0">
              <a:solidFill>
                <a:schemeClr val="accent1">
                  <a:lumMod val="50000"/>
                </a:schemeClr>
              </a:solidFill>
              <a:ea typeface="+mn-ea"/>
              <a:cs typeface="+mn-cs"/>
            </a:endParaRPr>
          </a:p>
          <a:p>
            <a:pPr eaLnBrk="1" hangingPunct="1"/>
            <a:r>
              <a:rPr lang="en-US" altLang="ja-JP" sz="2000" b="1" dirty="0" smtClean="0">
                <a:solidFill>
                  <a:schemeClr val="accent1">
                    <a:lumMod val="50000"/>
                  </a:schemeClr>
                </a:solidFill>
              </a:rPr>
              <a:t>Statistics </a:t>
            </a:r>
          </a:p>
          <a:p>
            <a:pPr lvl="1" eaLnBrk="1" hangingPunct="1"/>
            <a:r>
              <a:rPr lang="en-US" altLang="ja-JP" sz="2000" b="1" dirty="0" smtClean="0">
                <a:solidFill>
                  <a:schemeClr val="accent1">
                    <a:lumMod val="50000"/>
                  </a:schemeClr>
                </a:solidFill>
                <a:ea typeface="+mn-ea"/>
                <a:cs typeface="+mn-cs"/>
              </a:rPr>
              <a:t>Mean – Average of the values of events</a:t>
            </a:r>
          </a:p>
          <a:p>
            <a:pPr lvl="1" eaLnBrk="1" hangingPunct="1"/>
            <a:r>
              <a:rPr lang="en-US" altLang="ja-JP" sz="2000" b="1" dirty="0" smtClean="0">
                <a:solidFill>
                  <a:schemeClr val="accent1">
                    <a:lumMod val="50000"/>
                  </a:schemeClr>
                </a:solidFill>
                <a:ea typeface="+mn-ea"/>
                <a:cs typeface="+mn-cs"/>
              </a:rPr>
              <a:t>Mode – Value which occurs most often</a:t>
            </a:r>
          </a:p>
          <a:p>
            <a:pPr lvl="1" eaLnBrk="1" hangingPunct="1"/>
            <a:r>
              <a:rPr lang="en-US" altLang="ja-JP" sz="2000" b="1" dirty="0" smtClean="0">
                <a:solidFill>
                  <a:schemeClr val="accent1">
                    <a:lumMod val="50000"/>
                  </a:schemeClr>
                </a:solidFill>
                <a:ea typeface="+mn-ea"/>
                <a:cs typeface="+mn-cs"/>
              </a:rPr>
              <a:t>Median – Value in middle of the range of ordered values</a:t>
            </a:r>
          </a:p>
          <a:p>
            <a:pPr lvl="1" eaLnBrk="1" hangingPunct="1">
              <a:lnSpc>
                <a:spcPct val="20000"/>
              </a:lnSpc>
            </a:pPr>
            <a:endParaRPr lang="en-US" altLang="ja-JP" sz="2000" b="1" dirty="0" smtClean="0">
              <a:solidFill>
                <a:schemeClr val="accent1">
                  <a:lumMod val="50000"/>
                </a:schemeClr>
              </a:solidFill>
              <a:ea typeface="+mn-ea"/>
              <a:cs typeface="+mn-cs"/>
            </a:endParaRPr>
          </a:p>
          <a:p>
            <a:pPr eaLnBrk="1" hangingPunct="1"/>
            <a:r>
              <a:rPr lang="en-US" altLang="ja-JP" sz="2000" b="1" dirty="0" smtClean="0">
                <a:solidFill>
                  <a:schemeClr val="accent1">
                    <a:lumMod val="50000"/>
                  </a:schemeClr>
                </a:solidFill>
              </a:rPr>
              <a:t>Variance</a:t>
            </a:r>
          </a:p>
          <a:p>
            <a:pPr lvl="1" eaLnBrk="1" hangingPunct="1"/>
            <a:r>
              <a:rPr lang="en-US" altLang="ja-JP" sz="2000" b="1" dirty="0" smtClean="0">
                <a:solidFill>
                  <a:schemeClr val="accent1">
                    <a:lumMod val="50000"/>
                  </a:schemeClr>
                </a:solidFill>
                <a:ea typeface="+mn-ea"/>
                <a:cs typeface="+mn-cs"/>
              </a:rPr>
              <a:t> Average of the squared deviations from the mean</a:t>
            </a:r>
          </a:p>
          <a:p>
            <a:pPr lvl="1" eaLnBrk="1" hangingPunct="1"/>
            <a:r>
              <a:rPr lang="en-US" altLang="ja-JP" sz="2000" b="1" dirty="0" smtClean="0">
                <a:solidFill>
                  <a:schemeClr val="accent1">
                    <a:lumMod val="50000"/>
                  </a:schemeClr>
                </a:solidFill>
                <a:ea typeface="+mn-ea"/>
                <a:cs typeface="+mn-cs"/>
              </a:rPr>
              <a:t>	Standard deviation – Square Root of the Variance</a:t>
            </a:r>
          </a:p>
          <a:p>
            <a:pPr lvl="1" eaLnBrk="1" hangingPunct="1"/>
            <a:r>
              <a:rPr lang="en-US" altLang="ja-JP" sz="2000" b="1" dirty="0" smtClean="0">
                <a:solidFill>
                  <a:schemeClr val="accent1">
                    <a:lumMod val="50000"/>
                  </a:schemeClr>
                </a:solidFill>
                <a:ea typeface="+mn-ea"/>
                <a:cs typeface="+mn-cs"/>
              </a:rPr>
              <a:t>	Range – Values between upper &amp; lower limits</a:t>
            </a:r>
          </a:p>
          <a:p>
            <a:pPr eaLnBrk="1" hangingPunct="1">
              <a:buFontTx/>
              <a:buNone/>
            </a:pPr>
            <a:endParaRPr lang="en-US" altLang="ja-JP" sz="2000" b="1" dirty="0" smtClean="0">
              <a:solidFill>
                <a:schemeClr val="accent1">
                  <a:lumMod val="50000"/>
                </a:schemeClr>
              </a:solidFill>
            </a:endParaRPr>
          </a:p>
        </p:txBody>
      </p:sp>
      <p:sp>
        <p:nvSpPr>
          <p:cNvPr id="2278403" name="Rectangle 3"/>
          <p:cNvSpPr>
            <a:spLocks noGrp="1" noChangeArrowheads="1"/>
          </p:cNvSpPr>
          <p:nvPr>
            <p:ph type="title"/>
          </p:nvPr>
        </p:nvSpPr>
        <p:spPr>
          <a:xfrm>
            <a:off x="611560" y="116632"/>
            <a:ext cx="7772400" cy="646331"/>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Statistics Definitions</a:t>
            </a:r>
          </a:p>
        </p:txBody>
      </p:sp>
    </p:spTree>
    <p:extLst>
      <p:ext uri="{BB962C8B-B14F-4D97-AF65-F5344CB8AC3E}">
        <p14:creationId xmlns:p14="http://schemas.microsoft.com/office/powerpoint/2010/main" val="2437741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8402">
                                            <p:txEl>
                                              <p:pRg st="0" end="0"/>
                                            </p:txEl>
                                          </p:spTgt>
                                        </p:tgtEl>
                                        <p:attrNameLst>
                                          <p:attrName>style.visibility</p:attrName>
                                        </p:attrNameLst>
                                      </p:cBhvr>
                                      <p:to>
                                        <p:strVal val="visible"/>
                                      </p:to>
                                    </p:set>
                                    <p:animEffect transition="in" filter="wipe(left)">
                                      <p:cBhvr>
                                        <p:cTn id="7" dur="500"/>
                                        <p:tgtEl>
                                          <p:spTgt spid="2278402">
                                            <p:txEl>
                                              <p:pRg st="0" end="0"/>
                                            </p:txEl>
                                          </p:spTgt>
                                        </p:tgtEl>
                                      </p:cBhvr>
                                    </p:animEffect>
                                  </p:childTnLst>
                                  <p:subTnLst>
                                    <p:animClr clrSpc="rgb" dir="cw">
                                      <p:cBhvr override="childStyle">
                                        <p:cTn dur="1" fill="hold" display="0" masterRel="nextClick" afterEffect="1"/>
                                        <p:tgtEl>
                                          <p:spTgt spid="2278402">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2278402">
                                            <p:txEl>
                                              <p:pRg st="1" end="1"/>
                                            </p:txEl>
                                          </p:spTgt>
                                        </p:tgtEl>
                                        <p:attrNameLst>
                                          <p:attrName>style.visibility</p:attrName>
                                        </p:attrNameLst>
                                      </p:cBhvr>
                                      <p:to>
                                        <p:strVal val="visible"/>
                                      </p:to>
                                    </p:set>
                                    <p:animEffect transition="in" filter="wipe(left)">
                                      <p:cBhvr>
                                        <p:cTn id="10" dur="500"/>
                                        <p:tgtEl>
                                          <p:spTgt spid="2278402">
                                            <p:txEl>
                                              <p:pRg st="1" end="1"/>
                                            </p:txEl>
                                          </p:spTgt>
                                        </p:tgtEl>
                                      </p:cBhvr>
                                    </p:animEffect>
                                  </p:childTnLst>
                                  <p:subTnLst>
                                    <p:animClr clrSpc="rgb" dir="cw">
                                      <p:cBhvr override="childStyle">
                                        <p:cTn dur="1" fill="hold" display="0" masterRel="nextClick" afterEffect="1"/>
                                        <p:tgtEl>
                                          <p:spTgt spid="227840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78402">
                                            <p:txEl>
                                              <p:pRg st="3" end="3"/>
                                            </p:txEl>
                                          </p:spTgt>
                                        </p:tgtEl>
                                        <p:attrNameLst>
                                          <p:attrName>style.visibility</p:attrName>
                                        </p:attrNameLst>
                                      </p:cBhvr>
                                      <p:to>
                                        <p:strVal val="visible"/>
                                      </p:to>
                                    </p:set>
                                    <p:animEffect transition="in" filter="wipe(left)">
                                      <p:cBhvr>
                                        <p:cTn id="15" dur="500"/>
                                        <p:tgtEl>
                                          <p:spTgt spid="2278402">
                                            <p:txEl>
                                              <p:pRg st="3" end="3"/>
                                            </p:txEl>
                                          </p:spTgt>
                                        </p:tgtEl>
                                      </p:cBhvr>
                                    </p:animEffect>
                                  </p:childTnLst>
                                  <p:subTnLst>
                                    <p:animClr clrSpc="rgb" dir="cw">
                                      <p:cBhvr override="childStyle">
                                        <p:cTn dur="1" fill="hold" display="0" masterRel="nextClick" afterEffect="1"/>
                                        <p:tgtEl>
                                          <p:spTgt spid="2278402">
                                            <p:txEl>
                                              <p:pRg st="3" end="3"/>
                                            </p:txEl>
                                          </p:spTgt>
                                        </p:tgtEl>
                                        <p:attrNameLst>
                                          <p:attrName>ppt_c</p:attrName>
                                        </p:attrNameLst>
                                      </p:cBhvr>
                                      <p:to>
                                        <a:schemeClr val="folHlink"/>
                                      </p:to>
                                    </p:animClr>
                                  </p:subTnLst>
                                </p:cTn>
                              </p:par>
                              <p:par>
                                <p:cTn id="16" presetID="22" presetClass="entr" presetSubtype="8" fill="hold" grpId="0" nodeType="withEffect">
                                  <p:stCondLst>
                                    <p:cond delay="0"/>
                                  </p:stCondLst>
                                  <p:childTnLst>
                                    <p:set>
                                      <p:cBhvr>
                                        <p:cTn id="17" dur="1" fill="hold">
                                          <p:stCondLst>
                                            <p:cond delay="0"/>
                                          </p:stCondLst>
                                        </p:cTn>
                                        <p:tgtEl>
                                          <p:spTgt spid="2278402">
                                            <p:txEl>
                                              <p:pRg st="4" end="4"/>
                                            </p:txEl>
                                          </p:spTgt>
                                        </p:tgtEl>
                                        <p:attrNameLst>
                                          <p:attrName>style.visibility</p:attrName>
                                        </p:attrNameLst>
                                      </p:cBhvr>
                                      <p:to>
                                        <p:strVal val="visible"/>
                                      </p:to>
                                    </p:set>
                                    <p:animEffect transition="in" filter="wipe(left)">
                                      <p:cBhvr>
                                        <p:cTn id="18" dur="500"/>
                                        <p:tgtEl>
                                          <p:spTgt spid="2278402">
                                            <p:txEl>
                                              <p:pRg st="4" end="4"/>
                                            </p:txEl>
                                          </p:spTgt>
                                        </p:tgtEl>
                                      </p:cBhvr>
                                    </p:animEffect>
                                  </p:childTnLst>
                                  <p:subTnLst>
                                    <p:animClr clrSpc="rgb" dir="cw">
                                      <p:cBhvr override="childStyle">
                                        <p:cTn dur="1" fill="hold" display="0" masterRel="nextClick" afterEffect="1"/>
                                        <p:tgtEl>
                                          <p:spTgt spid="2278402">
                                            <p:txEl>
                                              <p:pRg st="4" end="4"/>
                                            </p:txEl>
                                          </p:spTgt>
                                        </p:tgtEl>
                                        <p:attrNameLst>
                                          <p:attrName>ppt_c</p:attrName>
                                        </p:attrNameLst>
                                      </p:cBhvr>
                                      <p:to>
                                        <a:schemeClr val="folHlink"/>
                                      </p:to>
                                    </p:animClr>
                                  </p:subTnLst>
                                </p:cTn>
                              </p:par>
                              <p:par>
                                <p:cTn id="19" presetID="22" presetClass="entr" presetSubtype="8" fill="hold" grpId="0" nodeType="withEffect">
                                  <p:stCondLst>
                                    <p:cond delay="0"/>
                                  </p:stCondLst>
                                  <p:childTnLst>
                                    <p:set>
                                      <p:cBhvr>
                                        <p:cTn id="20" dur="1" fill="hold">
                                          <p:stCondLst>
                                            <p:cond delay="0"/>
                                          </p:stCondLst>
                                        </p:cTn>
                                        <p:tgtEl>
                                          <p:spTgt spid="2278402">
                                            <p:txEl>
                                              <p:pRg st="5" end="5"/>
                                            </p:txEl>
                                          </p:spTgt>
                                        </p:tgtEl>
                                        <p:attrNameLst>
                                          <p:attrName>style.visibility</p:attrName>
                                        </p:attrNameLst>
                                      </p:cBhvr>
                                      <p:to>
                                        <p:strVal val="visible"/>
                                      </p:to>
                                    </p:set>
                                    <p:animEffect transition="in" filter="wipe(left)">
                                      <p:cBhvr>
                                        <p:cTn id="21" dur="500"/>
                                        <p:tgtEl>
                                          <p:spTgt spid="2278402">
                                            <p:txEl>
                                              <p:pRg st="5" end="5"/>
                                            </p:txEl>
                                          </p:spTgt>
                                        </p:tgtEl>
                                      </p:cBhvr>
                                    </p:animEffect>
                                  </p:childTnLst>
                                  <p:subTnLst>
                                    <p:animClr clrSpc="rgb" dir="cw">
                                      <p:cBhvr override="childStyle">
                                        <p:cTn dur="1" fill="hold" display="0" masterRel="nextClick" afterEffect="1"/>
                                        <p:tgtEl>
                                          <p:spTgt spid="2278402">
                                            <p:txEl>
                                              <p:pRg st="5" end="5"/>
                                            </p:txEl>
                                          </p:spTgt>
                                        </p:tgtEl>
                                        <p:attrNameLst>
                                          <p:attrName>ppt_c</p:attrName>
                                        </p:attrNameLst>
                                      </p:cBhvr>
                                      <p:to>
                                        <a:schemeClr val="folHlink"/>
                                      </p:to>
                                    </p:animClr>
                                  </p:subTnLst>
                                </p:cTn>
                              </p:par>
                              <p:par>
                                <p:cTn id="22" presetID="22" presetClass="entr" presetSubtype="8" fill="hold" grpId="0" nodeType="withEffect">
                                  <p:stCondLst>
                                    <p:cond delay="0"/>
                                  </p:stCondLst>
                                  <p:childTnLst>
                                    <p:set>
                                      <p:cBhvr>
                                        <p:cTn id="23" dur="1" fill="hold">
                                          <p:stCondLst>
                                            <p:cond delay="0"/>
                                          </p:stCondLst>
                                        </p:cTn>
                                        <p:tgtEl>
                                          <p:spTgt spid="2278402">
                                            <p:txEl>
                                              <p:pRg st="6" end="6"/>
                                            </p:txEl>
                                          </p:spTgt>
                                        </p:tgtEl>
                                        <p:attrNameLst>
                                          <p:attrName>style.visibility</p:attrName>
                                        </p:attrNameLst>
                                      </p:cBhvr>
                                      <p:to>
                                        <p:strVal val="visible"/>
                                      </p:to>
                                    </p:set>
                                    <p:animEffect transition="in" filter="wipe(left)">
                                      <p:cBhvr>
                                        <p:cTn id="24" dur="500"/>
                                        <p:tgtEl>
                                          <p:spTgt spid="2278402">
                                            <p:txEl>
                                              <p:pRg st="6" end="6"/>
                                            </p:txEl>
                                          </p:spTgt>
                                        </p:tgtEl>
                                      </p:cBhvr>
                                    </p:animEffect>
                                  </p:childTnLst>
                                  <p:subTnLst>
                                    <p:animClr clrSpc="rgb" dir="cw">
                                      <p:cBhvr override="childStyle">
                                        <p:cTn dur="1" fill="hold" display="0" masterRel="nextClick" afterEffect="1"/>
                                        <p:tgtEl>
                                          <p:spTgt spid="2278402">
                                            <p:txEl>
                                              <p:pRg st="6" end="6"/>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78402">
                                            <p:txEl>
                                              <p:pRg st="8" end="8"/>
                                            </p:txEl>
                                          </p:spTgt>
                                        </p:tgtEl>
                                        <p:attrNameLst>
                                          <p:attrName>style.visibility</p:attrName>
                                        </p:attrNameLst>
                                      </p:cBhvr>
                                      <p:to>
                                        <p:strVal val="visible"/>
                                      </p:to>
                                    </p:set>
                                    <p:animEffect transition="in" filter="wipe(left)">
                                      <p:cBhvr>
                                        <p:cTn id="29" dur="500"/>
                                        <p:tgtEl>
                                          <p:spTgt spid="2278402">
                                            <p:txEl>
                                              <p:pRg st="8" end="8"/>
                                            </p:txEl>
                                          </p:spTgt>
                                        </p:tgtEl>
                                      </p:cBhvr>
                                    </p:animEffect>
                                  </p:childTnLst>
                                  <p:subTnLst>
                                    <p:animClr clrSpc="rgb" dir="cw">
                                      <p:cBhvr override="childStyle">
                                        <p:cTn dur="1" fill="hold" display="0" masterRel="nextClick" afterEffect="1"/>
                                        <p:tgtEl>
                                          <p:spTgt spid="2278402">
                                            <p:txEl>
                                              <p:pRg st="8" end="8"/>
                                            </p:txEl>
                                          </p:spTgt>
                                        </p:tgtEl>
                                        <p:attrNameLst>
                                          <p:attrName>ppt_c</p:attrName>
                                        </p:attrNameLst>
                                      </p:cBhvr>
                                      <p:to>
                                        <a:schemeClr val="folHlink"/>
                                      </p:to>
                                    </p:animClr>
                                  </p:subTnLst>
                                </p:cTn>
                              </p:par>
                              <p:par>
                                <p:cTn id="30" presetID="22" presetClass="entr" presetSubtype="8" fill="hold" grpId="0" nodeType="withEffect">
                                  <p:stCondLst>
                                    <p:cond delay="0"/>
                                  </p:stCondLst>
                                  <p:childTnLst>
                                    <p:set>
                                      <p:cBhvr>
                                        <p:cTn id="31" dur="1" fill="hold">
                                          <p:stCondLst>
                                            <p:cond delay="0"/>
                                          </p:stCondLst>
                                        </p:cTn>
                                        <p:tgtEl>
                                          <p:spTgt spid="2278402">
                                            <p:txEl>
                                              <p:pRg st="9" end="9"/>
                                            </p:txEl>
                                          </p:spTgt>
                                        </p:tgtEl>
                                        <p:attrNameLst>
                                          <p:attrName>style.visibility</p:attrName>
                                        </p:attrNameLst>
                                      </p:cBhvr>
                                      <p:to>
                                        <p:strVal val="visible"/>
                                      </p:to>
                                    </p:set>
                                    <p:animEffect transition="in" filter="wipe(left)">
                                      <p:cBhvr>
                                        <p:cTn id="32" dur="500"/>
                                        <p:tgtEl>
                                          <p:spTgt spid="2278402">
                                            <p:txEl>
                                              <p:pRg st="9" end="9"/>
                                            </p:txEl>
                                          </p:spTgt>
                                        </p:tgtEl>
                                      </p:cBhvr>
                                    </p:animEffect>
                                  </p:childTnLst>
                                  <p:subTnLst>
                                    <p:animClr clrSpc="rgb" dir="cw">
                                      <p:cBhvr override="childStyle">
                                        <p:cTn dur="1" fill="hold" display="0" masterRel="nextClick" afterEffect="1"/>
                                        <p:tgtEl>
                                          <p:spTgt spid="2278402">
                                            <p:txEl>
                                              <p:pRg st="9" end="9"/>
                                            </p:txEl>
                                          </p:spTgt>
                                        </p:tgtEl>
                                        <p:attrNameLst>
                                          <p:attrName>ppt_c</p:attrName>
                                        </p:attrNameLst>
                                      </p:cBhvr>
                                      <p:to>
                                        <a:schemeClr val="folHlink"/>
                                      </p:to>
                                    </p:animClr>
                                  </p:subTnLst>
                                </p:cTn>
                              </p:par>
                              <p:par>
                                <p:cTn id="33" presetID="22" presetClass="entr" presetSubtype="8" fill="hold" grpId="0" nodeType="withEffect">
                                  <p:stCondLst>
                                    <p:cond delay="0"/>
                                  </p:stCondLst>
                                  <p:childTnLst>
                                    <p:set>
                                      <p:cBhvr>
                                        <p:cTn id="34" dur="1" fill="hold">
                                          <p:stCondLst>
                                            <p:cond delay="0"/>
                                          </p:stCondLst>
                                        </p:cTn>
                                        <p:tgtEl>
                                          <p:spTgt spid="2278402">
                                            <p:txEl>
                                              <p:pRg st="10" end="10"/>
                                            </p:txEl>
                                          </p:spTgt>
                                        </p:tgtEl>
                                        <p:attrNameLst>
                                          <p:attrName>style.visibility</p:attrName>
                                        </p:attrNameLst>
                                      </p:cBhvr>
                                      <p:to>
                                        <p:strVal val="visible"/>
                                      </p:to>
                                    </p:set>
                                    <p:animEffect transition="in" filter="wipe(left)">
                                      <p:cBhvr>
                                        <p:cTn id="35" dur="500"/>
                                        <p:tgtEl>
                                          <p:spTgt spid="2278402">
                                            <p:txEl>
                                              <p:pRg st="10" end="10"/>
                                            </p:txEl>
                                          </p:spTgt>
                                        </p:tgtEl>
                                      </p:cBhvr>
                                    </p:animEffect>
                                  </p:childTnLst>
                                  <p:subTnLst>
                                    <p:animClr clrSpc="rgb" dir="cw">
                                      <p:cBhvr override="childStyle">
                                        <p:cTn dur="1" fill="hold" display="0" masterRel="nextClick" afterEffect="1"/>
                                        <p:tgtEl>
                                          <p:spTgt spid="2278402">
                                            <p:txEl>
                                              <p:pRg st="10" end="10"/>
                                            </p:txEl>
                                          </p:spTgt>
                                        </p:tgtEl>
                                        <p:attrNameLst>
                                          <p:attrName>ppt_c</p:attrName>
                                        </p:attrNameLst>
                                      </p:cBhvr>
                                      <p:to>
                                        <a:schemeClr val="folHlink"/>
                                      </p:to>
                                    </p:animClr>
                                  </p:subTnLst>
                                </p:cTn>
                              </p:par>
                              <p:par>
                                <p:cTn id="36" presetID="22" presetClass="entr" presetSubtype="8" fill="hold" grpId="0" nodeType="withEffect">
                                  <p:stCondLst>
                                    <p:cond delay="0"/>
                                  </p:stCondLst>
                                  <p:childTnLst>
                                    <p:set>
                                      <p:cBhvr>
                                        <p:cTn id="37" dur="1" fill="hold">
                                          <p:stCondLst>
                                            <p:cond delay="0"/>
                                          </p:stCondLst>
                                        </p:cTn>
                                        <p:tgtEl>
                                          <p:spTgt spid="2278402">
                                            <p:txEl>
                                              <p:pRg st="11" end="11"/>
                                            </p:txEl>
                                          </p:spTgt>
                                        </p:tgtEl>
                                        <p:attrNameLst>
                                          <p:attrName>style.visibility</p:attrName>
                                        </p:attrNameLst>
                                      </p:cBhvr>
                                      <p:to>
                                        <p:strVal val="visible"/>
                                      </p:to>
                                    </p:set>
                                    <p:animEffect transition="in" filter="wipe(left)">
                                      <p:cBhvr>
                                        <p:cTn id="38" dur="500"/>
                                        <p:tgtEl>
                                          <p:spTgt spid="2278402">
                                            <p:txEl>
                                              <p:pRg st="11" end="11"/>
                                            </p:txEl>
                                          </p:spTgt>
                                        </p:tgtEl>
                                      </p:cBhvr>
                                    </p:animEffect>
                                  </p:childTnLst>
                                  <p:subTnLst>
                                    <p:animClr clrSpc="rgb" dir="cw">
                                      <p:cBhvr override="childStyle">
                                        <p:cTn dur="1" fill="hold" display="0" masterRel="nextClick" afterEffect="1"/>
                                        <p:tgtEl>
                                          <p:spTgt spid="2278402">
                                            <p:txEl>
                                              <p:pRg st="11" end="1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840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7378" name="Rectangle 2"/>
          <p:cNvSpPr>
            <a:spLocks noGrp="1" noChangeArrowheads="1"/>
          </p:cNvSpPr>
          <p:nvPr>
            <p:ph type="body" idx="1"/>
          </p:nvPr>
        </p:nvSpPr>
        <p:spPr>
          <a:xfrm>
            <a:off x="685800" y="1828800"/>
            <a:ext cx="8001000" cy="4267200"/>
          </a:xfrm>
        </p:spPr>
        <p:txBody>
          <a:bodyPr/>
          <a:lstStyle/>
          <a:p>
            <a:pPr eaLnBrk="1" hangingPunct="1"/>
            <a:r>
              <a:rPr lang="en-US" altLang="ja-JP" sz="2800" b="1" dirty="0" smtClean="0">
                <a:solidFill>
                  <a:schemeClr val="accent1">
                    <a:lumMod val="50000"/>
                  </a:schemeClr>
                </a:solidFill>
              </a:rPr>
              <a:t>Interviewing – project stakeholders and subject-matter experts to quantify the probability and consequences of risks on project objectives</a:t>
            </a:r>
          </a:p>
          <a:p>
            <a:pPr eaLnBrk="1" hangingPunct="1"/>
            <a:r>
              <a:rPr lang="en-US" altLang="ja-JP" sz="2800" b="1" dirty="0" smtClean="0">
                <a:solidFill>
                  <a:schemeClr val="accent1">
                    <a:lumMod val="50000"/>
                  </a:schemeClr>
                </a:solidFill>
              </a:rPr>
              <a:t>The information needed depends upon the type of probability distributions that will be used</a:t>
            </a:r>
          </a:p>
        </p:txBody>
      </p:sp>
      <p:sp>
        <p:nvSpPr>
          <p:cNvPr id="2277379" name="Rectangle 3"/>
          <p:cNvSpPr>
            <a:spLocks noGrp="1" noChangeArrowheads="1"/>
          </p:cNvSpPr>
          <p:nvPr>
            <p:ph type="title"/>
          </p:nvPr>
        </p:nvSpPr>
        <p:spPr>
          <a:xfrm>
            <a:off x="1447800" y="282714"/>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Interviewing</a:t>
            </a:r>
          </a:p>
        </p:txBody>
      </p:sp>
    </p:spTree>
    <p:extLst>
      <p:ext uri="{BB962C8B-B14F-4D97-AF65-F5344CB8AC3E}">
        <p14:creationId xmlns:p14="http://schemas.microsoft.com/office/powerpoint/2010/main" val="2406670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7378">
                                            <p:txEl>
                                              <p:pRg st="0" end="0"/>
                                            </p:txEl>
                                          </p:spTgt>
                                        </p:tgtEl>
                                        <p:attrNameLst>
                                          <p:attrName>style.visibility</p:attrName>
                                        </p:attrNameLst>
                                      </p:cBhvr>
                                      <p:to>
                                        <p:strVal val="visible"/>
                                      </p:to>
                                    </p:set>
                                    <p:animEffect transition="in" filter="wipe(left)">
                                      <p:cBhvr>
                                        <p:cTn id="7" dur="500"/>
                                        <p:tgtEl>
                                          <p:spTgt spid="2277378">
                                            <p:txEl>
                                              <p:pRg st="0" end="0"/>
                                            </p:txEl>
                                          </p:spTgt>
                                        </p:tgtEl>
                                      </p:cBhvr>
                                    </p:animEffect>
                                  </p:childTnLst>
                                  <p:subTnLst>
                                    <p:animClr clrSpc="rgb" dir="cw">
                                      <p:cBhvr override="childStyle">
                                        <p:cTn dur="1" fill="hold" display="0" masterRel="nextClick" afterEffect="1"/>
                                        <p:tgtEl>
                                          <p:spTgt spid="227737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7378">
                                            <p:txEl>
                                              <p:pRg st="1" end="1"/>
                                            </p:txEl>
                                          </p:spTgt>
                                        </p:tgtEl>
                                        <p:attrNameLst>
                                          <p:attrName>style.visibility</p:attrName>
                                        </p:attrNameLst>
                                      </p:cBhvr>
                                      <p:to>
                                        <p:strVal val="visible"/>
                                      </p:to>
                                    </p:set>
                                    <p:animEffect transition="in" filter="wipe(left)">
                                      <p:cBhvr>
                                        <p:cTn id="12" dur="500"/>
                                        <p:tgtEl>
                                          <p:spTgt spid="2277378">
                                            <p:txEl>
                                              <p:pRg st="1" end="1"/>
                                            </p:txEl>
                                          </p:spTgt>
                                        </p:tgtEl>
                                      </p:cBhvr>
                                    </p:animEffect>
                                  </p:childTnLst>
                                  <p:subTnLst>
                                    <p:animClr clrSpc="rgb" dir="cw">
                                      <p:cBhvr override="childStyle">
                                        <p:cTn dur="1" fill="hold" display="0" masterRel="nextClick" afterEffect="1"/>
                                        <p:tgtEl>
                                          <p:spTgt spid="2277378">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378"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4985980"/>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UNIT 9</a:t>
            </a:r>
          </a:p>
          <a:p>
            <a:pPr lvl="0" algn="ctr">
              <a:defRPr/>
            </a:pPr>
            <a:r>
              <a:rPr lang="en-US" sz="4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PERFORM QUANTITATIVE RISK analysis</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 (</a:t>
            </a:r>
            <a:r>
              <a:rPr lang="en-US" sz="440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A,B&amp;C)</a:t>
            </a: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8</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1714" name="Rectangle 2"/>
          <p:cNvSpPr>
            <a:spLocks noGrp="1" noChangeArrowheads="1"/>
          </p:cNvSpPr>
          <p:nvPr>
            <p:ph type="body" idx="1"/>
          </p:nvPr>
        </p:nvSpPr>
        <p:spPr>
          <a:xfrm>
            <a:off x="706438" y="1517650"/>
            <a:ext cx="7772400" cy="3581400"/>
          </a:xfrm>
          <a:noFill/>
        </p:spPr>
        <p:txBody>
          <a:bodyPr>
            <a:normAutofit lnSpcReduction="10000"/>
          </a:bodyPr>
          <a:lstStyle/>
          <a:p>
            <a:pPr defTabSz="685800" eaLnBrk="1" hangingPunct="1">
              <a:spcBef>
                <a:spcPct val="40000"/>
              </a:spcBef>
            </a:pPr>
            <a:r>
              <a:rPr lang="en-US" altLang="ja-JP" sz="2800" b="1" dirty="0" smtClean="0">
                <a:solidFill>
                  <a:schemeClr val="accent1">
                    <a:lumMod val="50000"/>
                  </a:schemeClr>
                </a:solidFill>
              </a:rPr>
              <a:t>Probability distribution (Method of moments) – Calculates project range estimates</a:t>
            </a:r>
          </a:p>
          <a:p>
            <a:pPr defTabSz="685800" eaLnBrk="1" hangingPunct="1">
              <a:spcBef>
                <a:spcPct val="40000"/>
              </a:spcBef>
            </a:pPr>
            <a:r>
              <a:rPr lang="en-US" altLang="ja-JP" sz="2800" b="1" dirty="0" smtClean="0">
                <a:solidFill>
                  <a:schemeClr val="accent1">
                    <a:lumMod val="50000"/>
                  </a:schemeClr>
                </a:solidFill>
              </a:rPr>
              <a:t>Expected monetary value – Probability times cost</a:t>
            </a:r>
          </a:p>
          <a:p>
            <a:pPr defTabSz="685800" eaLnBrk="1" hangingPunct="1">
              <a:spcBef>
                <a:spcPct val="40000"/>
              </a:spcBef>
            </a:pPr>
            <a:r>
              <a:rPr lang="en-US" altLang="ja-JP" sz="2800" b="1" dirty="0" smtClean="0">
                <a:solidFill>
                  <a:schemeClr val="accent1">
                    <a:lumMod val="50000"/>
                  </a:schemeClr>
                </a:solidFill>
              </a:rPr>
              <a:t>Three values – low (a) , most likely (m), and  high (b) –  with probabilities for each; used to calculate expected value</a:t>
            </a:r>
          </a:p>
        </p:txBody>
      </p:sp>
      <p:sp>
        <p:nvSpPr>
          <p:cNvPr id="2291715" name="Rectangle 3"/>
          <p:cNvSpPr>
            <a:spLocks noGrp="1" noChangeArrowheads="1"/>
          </p:cNvSpPr>
          <p:nvPr>
            <p:ph type="title"/>
          </p:nvPr>
        </p:nvSpPr>
        <p:spPr>
          <a:xfrm>
            <a:off x="1752600" y="2286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Probability Distribution</a:t>
            </a:r>
          </a:p>
        </p:txBody>
      </p:sp>
    </p:spTree>
    <p:extLst>
      <p:ext uri="{BB962C8B-B14F-4D97-AF65-F5344CB8AC3E}">
        <p14:creationId xmlns:p14="http://schemas.microsoft.com/office/powerpoint/2010/main" val="1430694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1714">
                                            <p:txEl>
                                              <p:pRg st="0" end="0"/>
                                            </p:txEl>
                                          </p:spTgt>
                                        </p:tgtEl>
                                        <p:attrNameLst>
                                          <p:attrName>style.visibility</p:attrName>
                                        </p:attrNameLst>
                                      </p:cBhvr>
                                      <p:to>
                                        <p:strVal val="visible"/>
                                      </p:to>
                                    </p:set>
                                    <p:animEffect transition="in" filter="wipe(left)">
                                      <p:cBhvr>
                                        <p:cTn id="7" dur="500"/>
                                        <p:tgtEl>
                                          <p:spTgt spid="2291714">
                                            <p:txEl>
                                              <p:pRg st="0" end="0"/>
                                            </p:txEl>
                                          </p:spTgt>
                                        </p:tgtEl>
                                      </p:cBhvr>
                                    </p:animEffect>
                                  </p:childTnLst>
                                  <p:subTnLst>
                                    <p:animClr clrSpc="rgb" dir="cw">
                                      <p:cBhvr override="childStyle">
                                        <p:cTn dur="1" fill="hold" display="0" masterRel="nextClick" afterEffect="1"/>
                                        <p:tgtEl>
                                          <p:spTgt spid="2291714">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1714">
                                            <p:txEl>
                                              <p:pRg st="1" end="1"/>
                                            </p:txEl>
                                          </p:spTgt>
                                        </p:tgtEl>
                                        <p:attrNameLst>
                                          <p:attrName>style.visibility</p:attrName>
                                        </p:attrNameLst>
                                      </p:cBhvr>
                                      <p:to>
                                        <p:strVal val="visible"/>
                                      </p:to>
                                    </p:set>
                                    <p:animEffect transition="in" filter="wipe(left)">
                                      <p:cBhvr>
                                        <p:cTn id="12" dur="500"/>
                                        <p:tgtEl>
                                          <p:spTgt spid="2291714">
                                            <p:txEl>
                                              <p:pRg st="1" end="1"/>
                                            </p:txEl>
                                          </p:spTgt>
                                        </p:tgtEl>
                                      </p:cBhvr>
                                    </p:animEffect>
                                  </p:childTnLst>
                                  <p:subTnLst>
                                    <p:animClr clrSpc="rgb" dir="cw">
                                      <p:cBhvr override="childStyle">
                                        <p:cTn dur="1" fill="hold" display="0" masterRel="nextClick" afterEffect="1"/>
                                        <p:tgtEl>
                                          <p:spTgt spid="2291714">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1714">
                                            <p:txEl>
                                              <p:pRg st="2" end="2"/>
                                            </p:txEl>
                                          </p:spTgt>
                                        </p:tgtEl>
                                        <p:attrNameLst>
                                          <p:attrName>style.visibility</p:attrName>
                                        </p:attrNameLst>
                                      </p:cBhvr>
                                      <p:to>
                                        <p:strVal val="visible"/>
                                      </p:to>
                                    </p:set>
                                    <p:animEffect transition="in" filter="wipe(left)">
                                      <p:cBhvr>
                                        <p:cTn id="17" dur="500"/>
                                        <p:tgtEl>
                                          <p:spTgt spid="2291714">
                                            <p:txEl>
                                              <p:pRg st="2" end="2"/>
                                            </p:txEl>
                                          </p:spTgt>
                                        </p:tgtEl>
                                      </p:cBhvr>
                                    </p:animEffect>
                                  </p:childTnLst>
                                  <p:subTnLst>
                                    <p:animClr clrSpc="rgb" dir="cw">
                                      <p:cBhvr override="childStyle">
                                        <p:cTn dur="1" fill="hold" display="0" masterRel="nextClick" afterEffect="1"/>
                                        <p:tgtEl>
                                          <p:spTgt spid="2291714">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171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2738" name="Rectangle 2"/>
          <p:cNvSpPr>
            <a:spLocks noGrp="1" noChangeArrowheads="1"/>
          </p:cNvSpPr>
          <p:nvPr>
            <p:ph type="body" idx="1"/>
          </p:nvPr>
        </p:nvSpPr>
        <p:spPr>
          <a:xfrm>
            <a:off x="533400" y="1447800"/>
            <a:ext cx="8305800" cy="4267200"/>
          </a:xfrm>
        </p:spPr>
        <p:txBody>
          <a:bodyPr>
            <a:normAutofit lnSpcReduction="10000"/>
          </a:bodyPr>
          <a:lstStyle/>
          <a:p>
            <a:pPr defTabSz="685800" eaLnBrk="1" hangingPunct="1">
              <a:spcBef>
                <a:spcPct val="40000"/>
              </a:spcBef>
            </a:pPr>
            <a:r>
              <a:rPr lang="en-US" altLang="ja-JP" sz="2800" b="1" dirty="0" smtClean="0">
                <a:solidFill>
                  <a:schemeClr val="accent1">
                    <a:lumMod val="50000"/>
                  </a:schemeClr>
                </a:solidFill>
              </a:rPr>
              <a:t>Sensitivity Analysis – determines which risks have the most potential impact on the project</a:t>
            </a:r>
          </a:p>
          <a:p>
            <a:pPr defTabSz="685800" eaLnBrk="1" hangingPunct="1">
              <a:spcBef>
                <a:spcPct val="40000"/>
              </a:spcBef>
            </a:pPr>
            <a:r>
              <a:rPr lang="en-US" altLang="ja-JP" sz="2800" b="1" dirty="0" smtClean="0">
                <a:solidFill>
                  <a:schemeClr val="accent1">
                    <a:lumMod val="50000"/>
                  </a:schemeClr>
                </a:solidFill>
              </a:rPr>
              <a:t>Decision Tree Analysis – use of a diagram that describes a decision under consideration and the implications of choosing one or another of the available alternatives</a:t>
            </a:r>
          </a:p>
          <a:p>
            <a:pPr marL="742950" lvl="2" indent="-342900" defTabSz="685800" eaLnBrk="1" hangingPunct="1">
              <a:spcBef>
                <a:spcPct val="40000"/>
              </a:spcBef>
            </a:pPr>
            <a:r>
              <a:rPr lang="en-US" altLang="ja-JP" sz="2000" b="1" dirty="0" smtClean="0">
                <a:solidFill>
                  <a:schemeClr val="accent1">
                    <a:lumMod val="50000"/>
                  </a:schemeClr>
                </a:solidFill>
                <a:ea typeface="+mn-ea"/>
                <a:cs typeface="+mn-cs"/>
              </a:rPr>
              <a:t>Incorporates probabilities of risks and the costs or rewards of each logical path of events and future decisions</a:t>
            </a:r>
          </a:p>
          <a:p>
            <a:pPr marL="742950" lvl="2" indent="-342900" defTabSz="685800" eaLnBrk="1" hangingPunct="1">
              <a:spcBef>
                <a:spcPct val="40000"/>
              </a:spcBef>
            </a:pPr>
            <a:r>
              <a:rPr lang="en-US" altLang="ja-JP" sz="2000" b="1" dirty="0" smtClean="0">
                <a:solidFill>
                  <a:schemeClr val="accent1">
                    <a:lumMod val="50000"/>
                  </a:schemeClr>
                </a:solidFill>
                <a:ea typeface="+mn-ea"/>
                <a:cs typeface="+mn-cs"/>
              </a:rPr>
              <a:t>Solving the decision tree indicates which decision yields the greatest expected value when all the uncertain implications, costs, rewards, and subsequent decisions are quantified</a:t>
            </a:r>
          </a:p>
        </p:txBody>
      </p:sp>
      <p:sp>
        <p:nvSpPr>
          <p:cNvPr id="2292739" name="Rectangle 3"/>
          <p:cNvSpPr>
            <a:spLocks noGrp="1" noChangeArrowheads="1"/>
          </p:cNvSpPr>
          <p:nvPr>
            <p:ph type="title"/>
          </p:nvPr>
        </p:nvSpPr>
        <p:spPr>
          <a:xfrm>
            <a:off x="1828800" y="329625"/>
            <a:ext cx="7772400" cy="584775"/>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Sensitivity &amp; Decision Tree Analysis</a:t>
            </a:r>
          </a:p>
        </p:txBody>
      </p:sp>
    </p:spTree>
    <p:extLst>
      <p:ext uri="{BB962C8B-B14F-4D97-AF65-F5344CB8AC3E}">
        <p14:creationId xmlns:p14="http://schemas.microsoft.com/office/powerpoint/2010/main" val="3224548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2738">
                                            <p:txEl>
                                              <p:pRg st="0" end="0"/>
                                            </p:txEl>
                                          </p:spTgt>
                                        </p:tgtEl>
                                        <p:attrNameLst>
                                          <p:attrName>style.visibility</p:attrName>
                                        </p:attrNameLst>
                                      </p:cBhvr>
                                      <p:to>
                                        <p:strVal val="visible"/>
                                      </p:to>
                                    </p:set>
                                    <p:animEffect transition="in" filter="wipe(left)">
                                      <p:cBhvr>
                                        <p:cTn id="7" dur="500"/>
                                        <p:tgtEl>
                                          <p:spTgt spid="2292738">
                                            <p:txEl>
                                              <p:pRg st="0" end="0"/>
                                            </p:txEl>
                                          </p:spTgt>
                                        </p:tgtEl>
                                      </p:cBhvr>
                                    </p:animEffect>
                                  </p:childTnLst>
                                  <p:subTnLst>
                                    <p:animClr clrSpc="rgb" dir="cw">
                                      <p:cBhvr override="childStyle">
                                        <p:cTn dur="1" fill="hold" display="0" masterRel="nextClick" afterEffect="1"/>
                                        <p:tgtEl>
                                          <p:spTgt spid="229273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2738">
                                            <p:txEl>
                                              <p:pRg st="1" end="1"/>
                                            </p:txEl>
                                          </p:spTgt>
                                        </p:tgtEl>
                                        <p:attrNameLst>
                                          <p:attrName>style.visibility</p:attrName>
                                        </p:attrNameLst>
                                      </p:cBhvr>
                                      <p:to>
                                        <p:strVal val="visible"/>
                                      </p:to>
                                    </p:set>
                                    <p:animEffect transition="in" filter="wipe(left)">
                                      <p:cBhvr>
                                        <p:cTn id="12" dur="500"/>
                                        <p:tgtEl>
                                          <p:spTgt spid="2292738">
                                            <p:txEl>
                                              <p:pRg st="1" end="1"/>
                                            </p:txEl>
                                          </p:spTgt>
                                        </p:tgtEl>
                                      </p:cBhvr>
                                    </p:animEffect>
                                  </p:childTnLst>
                                  <p:subTnLst>
                                    <p:animClr clrSpc="rgb" dir="cw">
                                      <p:cBhvr override="childStyle">
                                        <p:cTn dur="1" fill="hold" display="0" masterRel="nextClick" afterEffect="1"/>
                                        <p:tgtEl>
                                          <p:spTgt spid="2292738">
                                            <p:txEl>
                                              <p:pRg st="1" end="1"/>
                                            </p:txEl>
                                          </p:spTgt>
                                        </p:tgtEl>
                                        <p:attrNameLst>
                                          <p:attrName>ppt_c</p:attrName>
                                        </p:attrNameLst>
                                      </p:cBhvr>
                                      <p:to>
                                        <a:schemeClr val="folHlink"/>
                                      </p:to>
                                    </p:animClr>
                                  </p:subTnLst>
                                </p:cTn>
                              </p:par>
                              <p:par>
                                <p:cTn id="13" presetID="22" presetClass="entr" presetSubtype="8" fill="hold" grpId="0" nodeType="withEffect">
                                  <p:stCondLst>
                                    <p:cond delay="0"/>
                                  </p:stCondLst>
                                  <p:childTnLst>
                                    <p:set>
                                      <p:cBhvr>
                                        <p:cTn id="14" dur="1" fill="hold">
                                          <p:stCondLst>
                                            <p:cond delay="0"/>
                                          </p:stCondLst>
                                        </p:cTn>
                                        <p:tgtEl>
                                          <p:spTgt spid="2292738">
                                            <p:txEl>
                                              <p:pRg st="2" end="2"/>
                                            </p:txEl>
                                          </p:spTgt>
                                        </p:tgtEl>
                                        <p:attrNameLst>
                                          <p:attrName>style.visibility</p:attrName>
                                        </p:attrNameLst>
                                      </p:cBhvr>
                                      <p:to>
                                        <p:strVal val="visible"/>
                                      </p:to>
                                    </p:set>
                                    <p:animEffect transition="in" filter="wipe(left)">
                                      <p:cBhvr>
                                        <p:cTn id="15" dur="500"/>
                                        <p:tgtEl>
                                          <p:spTgt spid="2292738">
                                            <p:txEl>
                                              <p:pRg st="2" end="2"/>
                                            </p:txEl>
                                          </p:spTgt>
                                        </p:tgtEl>
                                      </p:cBhvr>
                                    </p:animEffect>
                                  </p:childTnLst>
                                  <p:subTnLst>
                                    <p:animClr clrSpc="rgb" dir="cw">
                                      <p:cBhvr override="childStyle">
                                        <p:cTn dur="1" fill="hold" display="0" masterRel="nextClick" afterEffect="1"/>
                                        <p:tgtEl>
                                          <p:spTgt spid="2292738">
                                            <p:txEl>
                                              <p:pRg st="2" end="2"/>
                                            </p:txEl>
                                          </p:spTgt>
                                        </p:tgtEl>
                                        <p:attrNameLst>
                                          <p:attrName>ppt_c</p:attrName>
                                        </p:attrNameLst>
                                      </p:cBhvr>
                                      <p:to>
                                        <a:schemeClr val="folHlink"/>
                                      </p:to>
                                    </p:animClr>
                                  </p:subTnLst>
                                </p:cTn>
                              </p:par>
                              <p:par>
                                <p:cTn id="16" presetID="22" presetClass="entr" presetSubtype="8" fill="hold" grpId="0" nodeType="withEffect">
                                  <p:stCondLst>
                                    <p:cond delay="0"/>
                                  </p:stCondLst>
                                  <p:childTnLst>
                                    <p:set>
                                      <p:cBhvr>
                                        <p:cTn id="17" dur="1" fill="hold">
                                          <p:stCondLst>
                                            <p:cond delay="0"/>
                                          </p:stCondLst>
                                        </p:cTn>
                                        <p:tgtEl>
                                          <p:spTgt spid="2292738">
                                            <p:txEl>
                                              <p:pRg st="3" end="3"/>
                                            </p:txEl>
                                          </p:spTgt>
                                        </p:tgtEl>
                                        <p:attrNameLst>
                                          <p:attrName>style.visibility</p:attrName>
                                        </p:attrNameLst>
                                      </p:cBhvr>
                                      <p:to>
                                        <p:strVal val="visible"/>
                                      </p:to>
                                    </p:set>
                                    <p:animEffect transition="in" filter="wipe(left)">
                                      <p:cBhvr>
                                        <p:cTn id="18" dur="500"/>
                                        <p:tgtEl>
                                          <p:spTgt spid="2292738">
                                            <p:txEl>
                                              <p:pRg st="3" end="3"/>
                                            </p:txEl>
                                          </p:spTgt>
                                        </p:tgtEl>
                                      </p:cBhvr>
                                    </p:animEffect>
                                  </p:childTnLst>
                                  <p:subTnLst>
                                    <p:animClr clrSpc="rgb" dir="cw">
                                      <p:cBhvr override="childStyle">
                                        <p:cTn dur="1" fill="hold" display="0" masterRel="nextClick" afterEffect="1"/>
                                        <p:tgtEl>
                                          <p:spTgt spid="2292738">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2738"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1474" name="Rectangle 2"/>
          <p:cNvSpPr>
            <a:spLocks noGrp="1" noChangeArrowheads="1"/>
          </p:cNvSpPr>
          <p:nvPr>
            <p:ph type="body" idx="1"/>
          </p:nvPr>
        </p:nvSpPr>
        <p:spPr>
          <a:xfrm>
            <a:off x="533400" y="1676400"/>
            <a:ext cx="7772400" cy="2362200"/>
          </a:xfrm>
          <a:noFill/>
        </p:spPr>
        <p:txBody>
          <a:bodyPr lIns="90488" tIns="44450" rIns="90488" bIns="44450"/>
          <a:lstStyle/>
          <a:p>
            <a:pPr eaLnBrk="1" hangingPunct="1">
              <a:buFontTx/>
              <a:buNone/>
              <a:tabLst>
                <a:tab pos="914400" algn="l"/>
                <a:tab pos="1828800" algn="l"/>
                <a:tab pos="2971800" algn="l"/>
                <a:tab pos="4914900" algn="l"/>
              </a:tabLst>
            </a:pPr>
            <a:r>
              <a:rPr lang="en-US" dirty="0" smtClean="0"/>
              <a:t>	</a:t>
            </a:r>
            <a:r>
              <a:rPr lang="en-US" altLang="ja-JP" sz="2800" b="1" dirty="0" smtClean="0">
                <a:solidFill>
                  <a:schemeClr val="accent1">
                    <a:lumMod val="50000"/>
                  </a:schemeClr>
                </a:solidFill>
              </a:rPr>
              <a:t>Three values with probabilities; used to calculate expected values</a:t>
            </a:r>
          </a:p>
          <a:p>
            <a:pPr eaLnBrk="1" hangingPunct="1">
              <a:lnSpc>
                <a:spcPct val="80000"/>
              </a:lnSpc>
              <a:buFontTx/>
              <a:buNone/>
              <a:tabLst>
                <a:tab pos="914400" algn="l"/>
                <a:tab pos="1828800" algn="l"/>
                <a:tab pos="2971800" algn="l"/>
                <a:tab pos="4914900" algn="l"/>
              </a:tabLst>
            </a:pPr>
            <a:r>
              <a:rPr lang="en-US" altLang="ja-JP" sz="2800" b="1" dirty="0" smtClean="0">
                <a:solidFill>
                  <a:schemeClr val="accent1">
                    <a:lumMod val="50000"/>
                  </a:schemeClr>
                </a:solidFill>
              </a:rPr>
              <a:t>		–  	Optimistic</a:t>
            </a:r>
          </a:p>
          <a:p>
            <a:pPr eaLnBrk="1" hangingPunct="1">
              <a:lnSpc>
                <a:spcPct val="80000"/>
              </a:lnSpc>
              <a:buFontTx/>
              <a:buNone/>
              <a:tabLst>
                <a:tab pos="914400" algn="l"/>
                <a:tab pos="1828800" algn="l"/>
                <a:tab pos="2971800" algn="l"/>
                <a:tab pos="4914900" algn="l"/>
              </a:tabLst>
            </a:pPr>
            <a:r>
              <a:rPr lang="en-US" altLang="ja-JP" sz="2800" b="1" dirty="0" smtClean="0">
                <a:solidFill>
                  <a:schemeClr val="accent1">
                    <a:lumMod val="50000"/>
                  </a:schemeClr>
                </a:solidFill>
              </a:rPr>
              <a:t>		– 	Most likely </a:t>
            </a:r>
          </a:p>
          <a:p>
            <a:pPr eaLnBrk="1" hangingPunct="1">
              <a:lnSpc>
                <a:spcPct val="80000"/>
              </a:lnSpc>
              <a:buFontTx/>
              <a:buNone/>
              <a:tabLst>
                <a:tab pos="914400" algn="l"/>
                <a:tab pos="1828800" algn="l"/>
                <a:tab pos="2971800" algn="l"/>
                <a:tab pos="4914900" algn="l"/>
              </a:tabLst>
            </a:pPr>
            <a:r>
              <a:rPr lang="en-US" altLang="ja-JP" sz="2800" b="1" dirty="0" smtClean="0">
                <a:solidFill>
                  <a:schemeClr val="accent1">
                    <a:lumMod val="50000"/>
                  </a:schemeClr>
                </a:solidFill>
              </a:rPr>
              <a:t>		– 	Pessimistic</a:t>
            </a:r>
          </a:p>
          <a:p>
            <a:pPr eaLnBrk="1" hangingPunct="1">
              <a:lnSpc>
                <a:spcPct val="50000"/>
              </a:lnSpc>
              <a:buFontTx/>
              <a:buNone/>
              <a:tabLst>
                <a:tab pos="914400" algn="l"/>
                <a:tab pos="1828800" algn="l"/>
                <a:tab pos="2971800" algn="l"/>
                <a:tab pos="4914900" algn="l"/>
              </a:tabLst>
            </a:pPr>
            <a:endParaRPr lang="en-US" altLang="ja-JP" sz="2800" b="1" dirty="0" smtClean="0">
              <a:solidFill>
                <a:schemeClr val="accent1">
                  <a:lumMod val="50000"/>
                </a:schemeClr>
              </a:solidFill>
            </a:endParaRPr>
          </a:p>
          <a:p>
            <a:pPr eaLnBrk="1" hangingPunct="1">
              <a:buFontTx/>
              <a:buNone/>
              <a:tabLst>
                <a:tab pos="914400" algn="l"/>
                <a:tab pos="1828800" algn="l"/>
                <a:tab pos="2971800" algn="l"/>
                <a:tab pos="4914900" algn="l"/>
              </a:tabLst>
            </a:pPr>
            <a:endParaRPr lang="en-US" altLang="ja-JP" sz="2800" b="1" dirty="0" smtClean="0">
              <a:solidFill>
                <a:schemeClr val="accent1">
                  <a:lumMod val="50000"/>
                </a:schemeClr>
              </a:solidFill>
            </a:endParaRPr>
          </a:p>
        </p:txBody>
      </p:sp>
      <p:sp>
        <p:nvSpPr>
          <p:cNvPr id="2281475" name="Text Box 3"/>
          <p:cNvSpPr txBox="1">
            <a:spLocks noChangeArrowheads="1"/>
          </p:cNvSpPr>
          <p:nvPr/>
        </p:nvSpPr>
        <p:spPr bwMode="auto">
          <a:xfrm>
            <a:off x="609600" y="4038600"/>
            <a:ext cx="7848600" cy="2120900"/>
          </a:xfrm>
          <a:prstGeom prst="rect">
            <a:avLst/>
          </a:prstGeom>
          <a:noFill/>
          <a:ln w="9525">
            <a:noFill/>
            <a:miter lim="800000"/>
            <a:headEnd/>
            <a:tailEnd/>
          </a:ln>
        </p:spPr>
        <p:txBody>
          <a:bodyPr/>
          <a:lstStyle/>
          <a:p>
            <a:pPr algn="l" eaLnBrk="0" hangingPunct="0">
              <a:spcBef>
                <a:spcPct val="0"/>
              </a:spcBef>
            </a:pPr>
            <a:r>
              <a:rPr lang="en-US" sz="2800" dirty="0" smtClean="0">
                <a:solidFill>
                  <a:schemeClr val="accent1">
                    <a:lumMod val="50000"/>
                  </a:schemeClr>
                </a:solidFill>
                <a:latin typeface="Times New Roman" pitchFamily="18" charset="0"/>
              </a:rPr>
              <a:t>e.g.</a:t>
            </a:r>
            <a:r>
              <a:rPr lang="en-US" sz="2800" b="0" dirty="0" smtClean="0">
                <a:solidFill>
                  <a:schemeClr val="accent1">
                    <a:lumMod val="50000"/>
                  </a:schemeClr>
                </a:solidFill>
                <a:latin typeface="Times New Roman" pitchFamily="18" charset="0"/>
              </a:rPr>
              <a:t> 	</a:t>
            </a:r>
            <a:r>
              <a:rPr lang="en-US" sz="2700" b="0" dirty="0" smtClean="0">
                <a:solidFill>
                  <a:schemeClr val="accent1">
                    <a:lumMod val="50000"/>
                  </a:schemeClr>
                </a:solidFill>
                <a:latin typeface="Times New Roman" pitchFamily="18" charset="0"/>
              </a:rPr>
              <a:t>Optimistic	0.2 x $ 100 K = $  20 K</a:t>
            </a:r>
          </a:p>
          <a:p>
            <a:pPr algn="l" eaLnBrk="0" hangingPunct="0">
              <a:spcBef>
                <a:spcPct val="10000"/>
              </a:spcBef>
            </a:pPr>
            <a:r>
              <a:rPr lang="en-US" sz="2700" b="0" dirty="0">
                <a:solidFill>
                  <a:schemeClr val="accent1">
                    <a:lumMod val="50000"/>
                  </a:schemeClr>
                </a:solidFill>
                <a:latin typeface="Times New Roman" pitchFamily="18" charset="0"/>
              </a:rPr>
              <a:t>	Most Likely	0.6 x $ 130 K = $  78 K </a:t>
            </a:r>
          </a:p>
          <a:p>
            <a:pPr algn="l" eaLnBrk="0" hangingPunct="0">
              <a:spcBef>
                <a:spcPct val="10000"/>
              </a:spcBef>
            </a:pPr>
            <a:r>
              <a:rPr lang="en-US" sz="2700" b="0" dirty="0">
                <a:solidFill>
                  <a:schemeClr val="accent1">
                    <a:lumMod val="50000"/>
                  </a:schemeClr>
                </a:solidFill>
                <a:latin typeface="Times New Roman" pitchFamily="18" charset="0"/>
              </a:rPr>
              <a:t>	Pessimistic	0.2 x $ 180 K = $  36 K</a:t>
            </a:r>
          </a:p>
          <a:p>
            <a:pPr algn="l" eaLnBrk="0" hangingPunct="0">
              <a:lnSpc>
                <a:spcPct val="130000"/>
              </a:lnSpc>
              <a:spcBef>
                <a:spcPct val="0"/>
              </a:spcBef>
            </a:pPr>
            <a:r>
              <a:rPr lang="en-US" sz="2700" b="0" dirty="0">
                <a:solidFill>
                  <a:schemeClr val="accent1">
                    <a:lumMod val="50000"/>
                  </a:schemeClr>
                </a:solidFill>
                <a:latin typeface="Times New Roman" pitchFamily="18" charset="0"/>
              </a:rPr>
              <a:t>		Expected Value 	  = $ 134 K</a:t>
            </a:r>
          </a:p>
          <a:p>
            <a:pPr algn="l" eaLnBrk="0" hangingPunct="0">
              <a:spcBef>
                <a:spcPct val="0"/>
              </a:spcBef>
            </a:pPr>
            <a:endParaRPr lang="en-US" sz="2800" b="0" dirty="0">
              <a:solidFill>
                <a:schemeClr val="accent1">
                  <a:lumMod val="50000"/>
                </a:schemeClr>
              </a:solidFill>
              <a:latin typeface="Times New Roman" pitchFamily="18" charset="0"/>
            </a:endParaRPr>
          </a:p>
          <a:p>
            <a:pPr algn="l" eaLnBrk="0" hangingPunct="0">
              <a:spcBef>
                <a:spcPct val="0"/>
              </a:spcBef>
            </a:pPr>
            <a:endParaRPr lang="en-US" sz="2400" b="0" dirty="0">
              <a:solidFill>
                <a:schemeClr val="accent1">
                  <a:lumMod val="50000"/>
                </a:schemeClr>
              </a:solidFill>
              <a:latin typeface="Times New Roman" pitchFamily="18" charset="0"/>
            </a:endParaRPr>
          </a:p>
        </p:txBody>
      </p:sp>
      <p:sp>
        <p:nvSpPr>
          <p:cNvPr id="4" name="Rectangle 25"/>
          <p:cNvSpPr>
            <a:spLocks noGrp="1" noChangeArrowheads="1"/>
          </p:cNvSpPr>
          <p:nvPr>
            <p:ph type="title"/>
          </p:nvPr>
        </p:nvSpPr>
        <p:spPr>
          <a:xfrm>
            <a:off x="1201738" y="287695"/>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Three Point</a:t>
            </a:r>
          </a:p>
        </p:txBody>
      </p:sp>
    </p:spTree>
    <p:extLst>
      <p:ext uri="{BB962C8B-B14F-4D97-AF65-F5344CB8AC3E}">
        <p14:creationId xmlns:p14="http://schemas.microsoft.com/office/powerpoint/2010/main" val="3625187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1474"/>
                                        </p:tgtEl>
                                        <p:attrNameLst>
                                          <p:attrName>style.visibility</p:attrName>
                                        </p:attrNameLst>
                                      </p:cBhvr>
                                      <p:to>
                                        <p:strVal val="visible"/>
                                      </p:to>
                                    </p:set>
                                    <p:animEffect transition="in" filter="wipe(left)">
                                      <p:cBhvr>
                                        <p:cTn id="7" dur="500"/>
                                        <p:tgtEl>
                                          <p:spTgt spid="22814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1475">
                                            <p:txEl>
                                              <p:pRg st="0" end="0"/>
                                            </p:txEl>
                                          </p:spTgt>
                                        </p:tgtEl>
                                        <p:attrNameLst>
                                          <p:attrName>style.visibility</p:attrName>
                                        </p:attrNameLst>
                                      </p:cBhvr>
                                      <p:to>
                                        <p:strVal val="visible"/>
                                      </p:to>
                                    </p:set>
                                    <p:animEffect transition="in" filter="wipe(left)">
                                      <p:cBhvr>
                                        <p:cTn id="12" dur="500"/>
                                        <p:tgtEl>
                                          <p:spTgt spid="22814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1475">
                                            <p:txEl>
                                              <p:pRg st="1" end="1"/>
                                            </p:txEl>
                                          </p:spTgt>
                                        </p:tgtEl>
                                        <p:attrNameLst>
                                          <p:attrName>style.visibility</p:attrName>
                                        </p:attrNameLst>
                                      </p:cBhvr>
                                      <p:to>
                                        <p:strVal val="visible"/>
                                      </p:to>
                                    </p:set>
                                    <p:animEffect transition="in" filter="wipe(left)">
                                      <p:cBhvr>
                                        <p:cTn id="17" dur="500"/>
                                        <p:tgtEl>
                                          <p:spTgt spid="22814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81475">
                                            <p:txEl>
                                              <p:pRg st="2" end="2"/>
                                            </p:txEl>
                                          </p:spTgt>
                                        </p:tgtEl>
                                        <p:attrNameLst>
                                          <p:attrName>style.visibility</p:attrName>
                                        </p:attrNameLst>
                                      </p:cBhvr>
                                      <p:to>
                                        <p:strVal val="visible"/>
                                      </p:to>
                                    </p:set>
                                    <p:animEffect transition="in" filter="wipe(left)">
                                      <p:cBhvr>
                                        <p:cTn id="22" dur="500"/>
                                        <p:tgtEl>
                                          <p:spTgt spid="22814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81475">
                                            <p:txEl>
                                              <p:pRg st="3" end="3"/>
                                            </p:txEl>
                                          </p:spTgt>
                                        </p:tgtEl>
                                        <p:attrNameLst>
                                          <p:attrName>style.visibility</p:attrName>
                                        </p:attrNameLst>
                                      </p:cBhvr>
                                      <p:to>
                                        <p:strVal val="visible"/>
                                      </p:to>
                                    </p:set>
                                    <p:animEffect transition="in" filter="wipe(left)">
                                      <p:cBhvr>
                                        <p:cTn id="27" dur="500"/>
                                        <p:tgtEl>
                                          <p:spTgt spid="2281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1474" grpId="0" autoUpdateAnimBg="0"/>
      <p:bldP spid="22814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body" idx="1"/>
          </p:nvPr>
        </p:nvSpPr>
        <p:spPr>
          <a:xfrm>
            <a:off x="533400" y="-2743200"/>
            <a:ext cx="7772400" cy="4267200"/>
          </a:xfrm>
          <a:noFill/>
        </p:spPr>
        <p:txBody>
          <a:bodyPr lIns="90488" tIns="44450" rIns="90488" bIns="44450"/>
          <a:lstStyle/>
          <a:p>
            <a:pPr eaLnBrk="1" hangingPunct="1">
              <a:buFontTx/>
              <a:buNone/>
            </a:pPr>
            <a:endParaRPr lang="en-US" smtClean="0">
              <a:solidFill>
                <a:schemeClr val="accent1">
                  <a:lumMod val="50000"/>
                </a:schemeClr>
              </a:solidFill>
            </a:endParaRPr>
          </a:p>
          <a:p>
            <a:pPr eaLnBrk="1" hangingPunct="1">
              <a:buFontTx/>
              <a:buNone/>
            </a:pPr>
            <a:endParaRPr lang="en-US" smtClean="0">
              <a:solidFill>
                <a:schemeClr val="accent1">
                  <a:lumMod val="50000"/>
                </a:schemeClr>
              </a:solidFill>
            </a:endParaRPr>
          </a:p>
        </p:txBody>
      </p:sp>
      <p:grpSp>
        <p:nvGrpSpPr>
          <p:cNvPr id="2" name="Group 3"/>
          <p:cNvGrpSpPr>
            <a:grpSpLocks/>
          </p:cNvGrpSpPr>
          <p:nvPr/>
        </p:nvGrpSpPr>
        <p:grpSpPr bwMode="auto">
          <a:xfrm>
            <a:off x="2233613" y="1717675"/>
            <a:ext cx="5629275" cy="3430588"/>
            <a:chOff x="1407" y="1355"/>
            <a:chExt cx="3546" cy="2161"/>
          </a:xfrm>
        </p:grpSpPr>
        <p:sp>
          <p:nvSpPr>
            <p:cNvPr id="466952" name="Line 4"/>
            <p:cNvSpPr>
              <a:spLocks noChangeShapeType="1"/>
            </p:cNvSpPr>
            <p:nvPr/>
          </p:nvSpPr>
          <p:spPr bwMode="auto">
            <a:xfrm flipV="1">
              <a:off x="3168" y="1584"/>
              <a:ext cx="664" cy="392"/>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6953" name="Line 5"/>
            <p:cNvSpPr>
              <a:spLocks noChangeShapeType="1"/>
            </p:cNvSpPr>
            <p:nvPr/>
          </p:nvSpPr>
          <p:spPr bwMode="auto">
            <a:xfrm flipV="1">
              <a:off x="1492" y="1964"/>
              <a:ext cx="664" cy="392"/>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6954" name="Line 6"/>
            <p:cNvSpPr>
              <a:spLocks noChangeShapeType="1"/>
            </p:cNvSpPr>
            <p:nvPr/>
          </p:nvSpPr>
          <p:spPr bwMode="auto">
            <a:xfrm>
              <a:off x="1492" y="2356"/>
              <a:ext cx="616" cy="424"/>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6955" name="Line 7"/>
            <p:cNvSpPr>
              <a:spLocks noChangeShapeType="1"/>
            </p:cNvSpPr>
            <p:nvPr/>
          </p:nvSpPr>
          <p:spPr bwMode="auto">
            <a:xfrm>
              <a:off x="3168" y="1968"/>
              <a:ext cx="904" cy="0"/>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6956" name="Line 8"/>
            <p:cNvSpPr>
              <a:spLocks noChangeShapeType="1"/>
            </p:cNvSpPr>
            <p:nvPr/>
          </p:nvSpPr>
          <p:spPr bwMode="auto">
            <a:xfrm>
              <a:off x="3268" y="2832"/>
              <a:ext cx="904" cy="0"/>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6957" name="Line 9"/>
            <p:cNvSpPr>
              <a:spLocks noChangeShapeType="1"/>
            </p:cNvSpPr>
            <p:nvPr/>
          </p:nvSpPr>
          <p:spPr bwMode="auto">
            <a:xfrm>
              <a:off x="3268" y="2836"/>
              <a:ext cx="664" cy="424"/>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6958" name="Rectangle 10"/>
            <p:cNvSpPr>
              <a:spLocks noChangeArrowheads="1"/>
            </p:cNvSpPr>
            <p:nvPr/>
          </p:nvSpPr>
          <p:spPr bwMode="auto">
            <a:xfrm>
              <a:off x="2194" y="1820"/>
              <a:ext cx="842"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Project A</a:t>
              </a:r>
            </a:p>
          </p:txBody>
        </p:sp>
        <p:sp>
          <p:nvSpPr>
            <p:cNvPr id="466959" name="Rectangle 11"/>
            <p:cNvSpPr>
              <a:spLocks noChangeArrowheads="1"/>
            </p:cNvSpPr>
            <p:nvPr/>
          </p:nvSpPr>
          <p:spPr bwMode="auto">
            <a:xfrm>
              <a:off x="2197" y="2732"/>
              <a:ext cx="841"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Project B</a:t>
              </a:r>
            </a:p>
          </p:txBody>
        </p:sp>
        <p:sp>
          <p:nvSpPr>
            <p:cNvPr id="466960" name="Rectangle 12"/>
            <p:cNvSpPr>
              <a:spLocks noChangeArrowheads="1"/>
            </p:cNvSpPr>
            <p:nvPr/>
          </p:nvSpPr>
          <p:spPr bwMode="auto">
            <a:xfrm>
              <a:off x="1407" y="1883"/>
              <a:ext cx="357"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0.5</a:t>
              </a:r>
            </a:p>
          </p:txBody>
        </p:sp>
        <p:sp>
          <p:nvSpPr>
            <p:cNvPr id="466961" name="Rectangle 13"/>
            <p:cNvSpPr>
              <a:spLocks noChangeArrowheads="1"/>
            </p:cNvSpPr>
            <p:nvPr/>
          </p:nvSpPr>
          <p:spPr bwMode="auto">
            <a:xfrm>
              <a:off x="1407" y="2651"/>
              <a:ext cx="357"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0.5</a:t>
              </a:r>
            </a:p>
          </p:txBody>
        </p:sp>
        <p:sp>
          <p:nvSpPr>
            <p:cNvPr id="466962" name="Rectangle 14"/>
            <p:cNvSpPr>
              <a:spLocks noChangeArrowheads="1"/>
            </p:cNvSpPr>
            <p:nvPr/>
          </p:nvSpPr>
          <p:spPr bwMode="auto">
            <a:xfrm>
              <a:off x="3183" y="1403"/>
              <a:ext cx="357"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0.6</a:t>
              </a:r>
            </a:p>
          </p:txBody>
        </p:sp>
        <p:sp>
          <p:nvSpPr>
            <p:cNvPr id="466963" name="Rectangle 15"/>
            <p:cNvSpPr>
              <a:spLocks noChangeArrowheads="1"/>
            </p:cNvSpPr>
            <p:nvPr/>
          </p:nvSpPr>
          <p:spPr bwMode="auto">
            <a:xfrm>
              <a:off x="3279" y="1920"/>
              <a:ext cx="369" cy="289"/>
            </a:xfrm>
            <a:prstGeom prst="rect">
              <a:avLst/>
            </a:prstGeom>
            <a:noFill/>
            <a:ln w="12700">
              <a:solidFill>
                <a:srgbClr val="011213"/>
              </a:solidFill>
              <a:miter lim="800000"/>
              <a:headEnd/>
              <a:tailEnd/>
            </a:ln>
          </p:spPr>
          <p:txBody>
            <a:bodyPr wrap="squar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0.4</a:t>
              </a:r>
            </a:p>
          </p:txBody>
        </p:sp>
        <p:sp>
          <p:nvSpPr>
            <p:cNvPr id="466964" name="Rectangle 16"/>
            <p:cNvSpPr>
              <a:spLocks noChangeArrowheads="1"/>
            </p:cNvSpPr>
            <p:nvPr/>
          </p:nvSpPr>
          <p:spPr bwMode="auto">
            <a:xfrm>
              <a:off x="3312" y="2544"/>
              <a:ext cx="357"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0.7</a:t>
              </a:r>
            </a:p>
          </p:txBody>
        </p:sp>
        <p:sp>
          <p:nvSpPr>
            <p:cNvPr id="466965" name="Rectangle 17"/>
            <p:cNvSpPr>
              <a:spLocks noChangeArrowheads="1"/>
            </p:cNvSpPr>
            <p:nvPr/>
          </p:nvSpPr>
          <p:spPr bwMode="auto">
            <a:xfrm>
              <a:off x="3264" y="3120"/>
              <a:ext cx="406"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 0.3</a:t>
              </a:r>
            </a:p>
          </p:txBody>
        </p:sp>
        <p:sp>
          <p:nvSpPr>
            <p:cNvPr id="466966" name="Rectangle 18"/>
            <p:cNvSpPr>
              <a:spLocks noChangeArrowheads="1"/>
            </p:cNvSpPr>
            <p:nvPr/>
          </p:nvSpPr>
          <p:spPr bwMode="auto">
            <a:xfrm>
              <a:off x="3810" y="1355"/>
              <a:ext cx="729" cy="522"/>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Success</a:t>
              </a:r>
            </a:p>
            <a:p>
              <a:pPr eaLnBrk="0" latinLnBrk="1" hangingPunct="0">
                <a:spcBef>
                  <a:spcPct val="0"/>
                </a:spcBef>
              </a:pPr>
              <a:endParaRPr lang="en-US" sz="2400">
                <a:solidFill>
                  <a:schemeClr val="accent1">
                    <a:lumMod val="50000"/>
                  </a:schemeClr>
                </a:solidFill>
                <a:latin typeface="Times New Roman" pitchFamily="18" charset="0"/>
              </a:endParaRPr>
            </a:p>
          </p:txBody>
        </p:sp>
        <p:sp>
          <p:nvSpPr>
            <p:cNvPr id="466967" name="Rectangle 19"/>
            <p:cNvSpPr>
              <a:spLocks noChangeArrowheads="1"/>
            </p:cNvSpPr>
            <p:nvPr/>
          </p:nvSpPr>
          <p:spPr bwMode="auto">
            <a:xfrm>
              <a:off x="4061" y="1835"/>
              <a:ext cx="663"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Failure</a:t>
              </a:r>
            </a:p>
          </p:txBody>
        </p:sp>
        <p:sp>
          <p:nvSpPr>
            <p:cNvPr id="466968" name="Rectangle 20"/>
            <p:cNvSpPr>
              <a:spLocks noChangeArrowheads="1"/>
            </p:cNvSpPr>
            <p:nvPr/>
          </p:nvSpPr>
          <p:spPr bwMode="auto">
            <a:xfrm>
              <a:off x="4224" y="2640"/>
              <a:ext cx="729"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Success</a:t>
              </a:r>
            </a:p>
          </p:txBody>
        </p:sp>
        <p:sp>
          <p:nvSpPr>
            <p:cNvPr id="466969" name="Rectangle 21"/>
            <p:cNvSpPr>
              <a:spLocks noChangeArrowheads="1"/>
            </p:cNvSpPr>
            <p:nvPr/>
          </p:nvSpPr>
          <p:spPr bwMode="auto">
            <a:xfrm>
              <a:off x="3917" y="3227"/>
              <a:ext cx="663" cy="289"/>
            </a:xfrm>
            <a:prstGeom prst="rect">
              <a:avLst/>
            </a:prstGeom>
            <a:noFill/>
            <a:ln w="12700">
              <a:solidFill>
                <a:srgbClr val="011213"/>
              </a:solid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Failure</a:t>
              </a:r>
            </a:p>
          </p:txBody>
        </p:sp>
      </p:grpSp>
      <p:sp>
        <p:nvSpPr>
          <p:cNvPr id="2283542" name="Rectangle 22"/>
          <p:cNvSpPr>
            <a:spLocks noChangeArrowheads="1"/>
          </p:cNvSpPr>
          <p:nvPr/>
        </p:nvSpPr>
        <p:spPr bwMode="auto">
          <a:xfrm>
            <a:off x="304800" y="4976813"/>
            <a:ext cx="5328383" cy="828432"/>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2400">
                <a:solidFill>
                  <a:schemeClr val="accent1">
                    <a:lumMod val="50000"/>
                  </a:schemeClr>
                </a:solidFill>
                <a:latin typeface="Times New Roman" pitchFamily="18" charset="0"/>
              </a:rPr>
              <a:t>What is the probability that Project B will</a:t>
            </a:r>
          </a:p>
          <a:p>
            <a:pPr eaLnBrk="0" hangingPunct="0">
              <a:spcBef>
                <a:spcPct val="0"/>
              </a:spcBef>
            </a:pPr>
            <a:r>
              <a:rPr lang="en-US" sz="2400">
                <a:solidFill>
                  <a:schemeClr val="accent1">
                    <a:lumMod val="50000"/>
                  </a:schemeClr>
                </a:solidFill>
                <a:latin typeface="Times New Roman" pitchFamily="18" charset="0"/>
              </a:rPr>
              <a:t>be selected and will be successful?</a:t>
            </a:r>
          </a:p>
        </p:txBody>
      </p:sp>
      <p:sp>
        <p:nvSpPr>
          <p:cNvPr id="2283543" name="Text Box 23"/>
          <p:cNvSpPr txBox="1">
            <a:spLocks noChangeArrowheads="1"/>
          </p:cNvSpPr>
          <p:nvPr/>
        </p:nvSpPr>
        <p:spPr bwMode="auto">
          <a:xfrm>
            <a:off x="974725" y="1566863"/>
            <a:ext cx="1643399" cy="584775"/>
          </a:xfrm>
          <a:prstGeom prst="rect">
            <a:avLst/>
          </a:prstGeom>
          <a:noFill/>
          <a:ln w="9525">
            <a:noFill/>
            <a:miter lim="800000"/>
            <a:headEnd/>
            <a:tailEnd/>
          </a:ln>
        </p:spPr>
        <p:txBody>
          <a:bodyPr wrap="none">
            <a:spAutoFit/>
          </a:bodyPr>
          <a:lstStyle/>
          <a:p>
            <a:pPr algn="l" eaLnBrk="0" hangingPunct="0">
              <a:spcBef>
                <a:spcPct val="0"/>
              </a:spcBef>
            </a:pPr>
            <a:r>
              <a:rPr lang="en-US" sz="3200">
                <a:solidFill>
                  <a:schemeClr val="accent1">
                    <a:lumMod val="50000"/>
                  </a:schemeClr>
                </a:solidFill>
                <a:latin typeface="Times New Roman" pitchFamily="18" charset="0"/>
              </a:rPr>
              <a:t>Example</a:t>
            </a:r>
          </a:p>
        </p:txBody>
      </p:sp>
      <p:sp>
        <p:nvSpPr>
          <p:cNvPr id="2283544" name="Text Box 24"/>
          <p:cNvSpPr txBox="1">
            <a:spLocks noChangeArrowheads="1"/>
          </p:cNvSpPr>
          <p:nvPr/>
        </p:nvSpPr>
        <p:spPr bwMode="auto">
          <a:xfrm>
            <a:off x="6477000" y="5281613"/>
            <a:ext cx="2236788" cy="549275"/>
          </a:xfrm>
          <a:prstGeom prst="rect">
            <a:avLst/>
          </a:prstGeom>
          <a:noFill/>
          <a:ln w="9525">
            <a:noFill/>
            <a:miter lim="800000"/>
            <a:headEnd/>
            <a:tailEnd/>
          </a:ln>
        </p:spPr>
        <p:txBody>
          <a:bodyPr wrap="none">
            <a:spAutoFit/>
          </a:bodyPr>
          <a:lstStyle/>
          <a:p>
            <a:pPr algn="l" eaLnBrk="0" hangingPunct="0">
              <a:spcBef>
                <a:spcPct val="0"/>
              </a:spcBef>
            </a:pPr>
            <a:r>
              <a:rPr lang="en-US" sz="3000" b="0">
                <a:solidFill>
                  <a:schemeClr val="accent1">
                    <a:lumMod val="50000"/>
                  </a:schemeClr>
                </a:solidFill>
                <a:latin typeface="Times New Roman" pitchFamily="18" charset="0"/>
              </a:rPr>
              <a:t>Answer: 0.35</a:t>
            </a:r>
            <a:endParaRPr lang="en-US" sz="2400" b="0">
              <a:solidFill>
                <a:schemeClr val="accent1">
                  <a:lumMod val="50000"/>
                </a:schemeClr>
              </a:solidFill>
              <a:latin typeface="Times New Roman" pitchFamily="18" charset="0"/>
            </a:endParaRPr>
          </a:p>
        </p:txBody>
      </p:sp>
      <p:sp>
        <p:nvSpPr>
          <p:cNvPr id="2283545" name="Rectangle 25"/>
          <p:cNvSpPr>
            <a:spLocks noGrp="1" noChangeArrowheads="1"/>
          </p:cNvSpPr>
          <p:nvPr>
            <p:ph type="title"/>
          </p:nvPr>
        </p:nvSpPr>
        <p:spPr>
          <a:xfrm>
            <a:off x="1201738" y="287695"/>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Decision Tree</a:t>
            </a:r>
          </a:p>
        </p:txBody>
      </p:sp>
    </p:spTree>
    <p:extLst>
      <p:ext uri="{BB962C8B-B14F-4D97-AF65-F5344CB8AC3E}">
        <p14:creationId xmlns:p14="http://schemas.microsoft.com/office/powerpoint/2010/main" val="1857743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83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83542"/>
                                        </p:tgtEl>
                                        <p:attrNameLst>
                                          <p:attrName>style.visibility</p:attrName>
                                        </p:attrNameLst>
                                      </p:cBhvr>
                                      <p:to>
                                        <p:strVal val="visible"/>
                                      </p:to>
                                    </p:set>
                                    <p:animEffect transition="in" filter="wipe(left)">
                                      <p:cBhvr>
                                        <p:cTn id="16" dur="500"/>
                                        <p:tgtEl>
                                          <p:spTgt spid="2283542"/>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72" fill="hold" grpId="0" nodeType="clickEffect">
                                  <p:stCondLst>
                                    <p:cond delay="0"/>
                                  </p:stCondLst>
                                  <p:childTnLst>
                                    <p:set>
                                      <p:cBhvr>
                                        <p:cTn id="20" dur="1" fill="hold">
                                          <p:stCondLst>
                                            <p:cond delay="0"/>
                                          </p:stCondLst>
                                        </p:cTn>
                                        <p:tgtEl>
                                          <p:spTgt spid="2283544"/>
                                        </p:tgtEl>
                                        <p:attrNameLst>
                                          <p:attrName>style.visibility</p:attrName>
                                        </p:attrNameLst>
                                      </p:cBhvr>
                                      <p:to>
                                        <p:strVal val="visible"/>
                                      </p:to>
                                    </p:set>
                                    <p:anim calcmode="lin" valueType="num">
                                      <p:cBhvr>
                                        <p:cTn id="21" dur="500" fill="hold"/>
                                        <p:tgtEl>
                                          <p:spTgt spid="2283544"/>
                                        </p:tgtEl>
                                        <p:attrNameLst>
                                          <p:attrName>ppt_w</p:attrName>
                                        </p:attrNameLst>
                                      </p:cBhvr>
                                      <p:tavLst>
                                        <p:tav tm="0">
                                          <p:val>
                                            <p:strVal val="2/3*#ppt_w"/>
                                          </p:val>
                                        </p:tav>
                                        <p:tav tm="100000">
                                          <p:val>
                                            <p:strVal val="#ppt_w"/>
                                          </p:val>
                                        </p:tav>
                                      </p:tavLst>
                                    </p:anim>
                                    <p:anim calcmode="lin" valueType="num">
                                      <p:cBhvr>
                                        <p:cTn id="22" dur="500" fill="hold"/>
                                        <p:tgtEl>
                                          <p:spTgt spid="228354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2" grpId="0" autoUpdateAnimBg="0"/>
      <p:bldP spid="2283543" grpId="0" autoUpdateAnimBg="0"/>
      <p:bldP spid="228354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2424113" y="4860925"/>
            <a:ext cx="182808" cy="643766"/>
          </a:xfrm>
          <a:prstGeom prst="rect">
            <a:avLst/>
          </a:prstGeom>
          <a:noFill/>
          <a:ln w="12700">
            <a:noFill/>
            <a:miter lim="800000"/>
            <a:headEnd/>
            <a:tailEnd/>
          </a:ln>
        </p:spPr>
        <p:txBody>
          <a:bodyPr wrap="none" lIns="90488" tIns="44450" rIns="90488" bIns="44450">
            <a:spAutoFit/>
          </a:bodyPr>
          <a:lstStyle/>
          <a:p>
            <a:pPr eaLnBrk="0" hangingPunct="0">
              <a:spcBef>
                <a:spcPct val="0"/>
              </a:spcBef>
            </a:pPr>
            <a:endParaRPr lang="en-US" sz="1800" b="0">
              <a:solidFill>
                <a:schemeClr val="accent1">
                  <a:lumMod val="50000"/>
                </a:schemeClr>
              </a:solidFill>
              <a:latin typeface="Times New Roman" pitchFamily="18" charset="0"/>
            </a:endParaRPr>
          </a:p>
          <a:p>
            <a:pPr eaLnBrk="0" hangingPunct="0">
              <a:spcBef>
                <a:spcPct val="0"/>
              </a:spcBef>
            </a:pPr>
            <a:endParaRPr lang="en-US" sz="1800" b="0">
              <a:solidFill>
                <a:schemeClr val="accent1">
                  <a:lumMod val="50000"/>
                </a:schemeClr>
              </a:solidFill>
              <a:latin typeface="Times New Roman" pitchFamily="18" charset="0"/>
            </a:endParaRPr>
          </a:p>
        </p:txBody>
      </p:sp>
      <p:sp>
        <p:nvSpPr>
          <p:cNvPr id="467971" name="Line 3"/>
          <p:cNvSpPr>
            <a:spLocks noChangeShapeType="1"/>
          </p:cNvSpPr>
          <p:nvPr/>
        </p:nvSpPr>
        <p:spPr bwMode="auto">
          <a:xfrm flipV="1">
            <a:off x="457200" y="1749425"/>
            <a:ext cx="4495800" cy="2286000"/>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7972" name="Rectangle 4"/>
          <p:cNvSpPr>
            <a:spLocks noChangeArrowheads="1"/>
          </p:cNvSpPr>
          <p:nvPr/>
        </p:nvSpPr>
        <p:spPr bwMode="auto">
          <a:xfrm>
            <a:off x="982663" y="4645025"/>
            <a:ext cx="1990931" cy="612988"/>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1700">
                <a:solidFill>
                  <a:schemeClr val="accent1">
                    <a:lumMod val="50000"/>
                  </a:schemeClr>
                </a:solidFill>
                <a:latin typeface="Times New Roman" pitchFamily="18" charset="0"/>
              </a:rPr>
              <a:t>Decide not to pursue</a:t>
            </a:r>
          </a:p>
          <a:p>
            <a:pPr eaLnBrk="0" hangingPunct="0">
              <a:spcBef>
                <a:spcPct val="0"/>
              </a:spcBef>
            </a:pPr>
            <a:r>
              <a:rPr lang="en-US" sz="1700">
                <a:solidFill>
                  <a:schemeClr val="accent1">
                    <a:lumMod val="50000"/>
                  </a:schemeClr>
                </a:solidFill>
                <a:latin typeface="Times New Roman" pitchFamily="18" charset="0"/>
              </a:rPr>
              <a:t>$ 0</a:t>
            </a:r>
          </a:p>
        </p:txBody>
      </p:sp>
      <p:sp>
        <p:nvSpPr>
          <p:cNvPr id="467973" name="Rectangle 5"/>
          <p:cNvSpPr>
            <a:spLocks noChangeArrowheads="1"/>
          </p:cNvSpPr>
          <p:nvPr/>
        </p:nvSpPr>
        <p:spPr bwMode="auto">
          <a:xfrm>
            <a:off x="1585913" y="2054225"/>
            <a:ext cx="2125583" cy="612988"/>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1700" dirty="0">
                <a:solidFill>
                  <a:schemeClr val="accent1">
                    <a:lumMod val="50000"/>
                  </a:schemeClr>
                </a:solidFill>
                <a:latin typeface="Times New Roman" pitchFamily="18" charset="0"/>
              </a:rPr>
              <a:t>Production Successful</a:t>
            </a:r>
          </a:p>
          <a:p>
            <a:pPr eaLnBrk="0" hangingPunct="0">
              <a:spcBef>
                <a:spcPct val="0"/>
              </a:spcBef>
            </a:pPr>
            <a:r>
              <a:rPr lang="en-US" sz="1700" dirty="0">
                <a:solidFill>
                  <a:schemeClr val="accent1">
                    <a:lumMod val="50000"/>
                  </a:schemeClr>
                </a:solidFill>
                <a:latin typeface="Times New Roman" pitchFamily="18" charset="0"/>
              </a:rPr>
              <a:t>Probability = 0.7</a:t>
            </a:r>
            <a:endParaRPr lang="en-US" sz="1700" b="0" dirty="0">
              <a:solidFill>
                <a:schemeClr val="accent1">
                  <a:lumMod val="50000"/>
                </a:schemeClr>
              </a:solidFill>
              <a:latin typeface="Times New Roman" pitchFamily="18" charset="0"/>
            </a:endParaRPr>
          </a:p>
        </p:txBody>
      </p:sp>
      <p:sp>
        <p:nvSpPr>
          <p:cNvPr id="467974" name="Rectangle 6"/>
          <p:cNvSpPr>
            <a:spLocks noChangeArrowheads="1"/>
          </p:cNvSpPr>
          <p:nvPr/>
        </p:nvSpPr>
        <p:spPr bwMode="auto">
          <a:xfrm>
            <a:off x="4611688" y="1216025"/>
            <a:ext cx="1603004" cy="1151597"/>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1700">
                <a:solidFill>
                  <a:schemeClr val="accent1">
                    <a:lumMod val="50000"/>
                  </a:schemeClr>
                </a:solidFill>
                <a:latin typeface="Times New Roman" pitchFamily="18" charset="0"/>
              </a:rPr>
              <a:t>High Demand</a:t>
            </a:r>
          </a:p>
          <a:p>
            <a:pPr eaLnBrk="0" hangingPunct="0">
              <a:spcBef>
                <a:spcPct val="0"/>
              </a:spcBef>
            </a:pPr>
            <a:r>
              <a:rPr lang="en-US" sz="1700">
                <a:solidFill>
                  <a:schemeClr val="accent1">
                    <a:lumMod val="50000"/>
                  </a:schemeClr>
                </a:solidFill>
                <a:latin typeface="Times New Roman" pitchFamily="18" charset="0"/>
              </a:rPr>
              <a:t>Probability =0.3</a:t>
            </a:r>
          </a:p>
          <a:p>
            <a:pPr eaLnBrk="0" hangingPunct="0">
              <a:spcBef>
                <a:spcPct val="0"/>
              </a:spcBef>
            </a:pPr>
            <a:r>
              <a:rPr lang="en-US" sz="1700">
                <a:solidFill>
                  <a:schemeClr val="accent1">
                    <a:lumMod val="50000"/>
                  </a:schemeClr>
                </a:solidFill>
                <a:latin typeface="Times New Roman" pitchFamily="18" charset="0"/>
              </a:rPr>
              <a:t>$ 550,000</a:t>
            </a:r>
            <a:endParaRPr lang="en-US" sz="1800" b="0">
              <a:solidFill>
                <a:schemeClr val="accent1">
                  <a:lumMod val="50000"/>
                </a:schemeClr>
              </a:solidFill>
              <a:latin typeface="Times New Roman" pitchFamily="18" charset="0"/>
            </a:endParaRPr>
          </a:p>
          <a:p>
            <a:pPr eaLnBrk="0" latinLnBrk="1" hangingPunct="0">
              <a:spcBef>
                <a:spcPct val="0"/>
              </a:spcBef>
            </a:pPr>
            <a:endParaRPr lang="en-US" sz="1800" b="0">
              <a:solidFill>
                <a:schemeClr val="accent1">
                  <a:lumMod val="50000"/>
                </a:schemeClr>
              </a:solidFill>
              <a:latin typeface="Times New Roman" pitchFamily="18" charset="0"/>
            </a:endParaRPr>
          </a:p>
        </p:txBody>
      </p:sp>
      <p:sp>
        <p:nvSpPr>
          <p:cNvPr id="467975" name="Line 7"/>
          <p:cNvSpPr>
            <a:spLocks noChangeShapeType="1"/>
          </p:cNvSpPr>
          <p:nvPr/>
        </p:nvSpPr>
        <p:spPr bwMode="auto">
          <a:xfrm>
            <a:off x="3962400" y="2282825"/>
            <a:ext cx="1295400" cy="381000"/>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7976" name="Rectangle 9"/>
          <p:cNvSpPr>
            <a:spLocks noChangeArrowheads="1"/>
          </p:cNvSpPr>
          <p:nvPr/>
        </p:nvSpPr>
        <p:spPr bwMode="auto">
          <a:xfrm>
            <a:off x="2098675" y="3578225"/>
            <a:ext cx="2354813" cy="920765"/>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1700">
                <a:solidFill>
                  <a:schemeClr val="accent1">
                    <a:lumMod val="50000"/>
                  </a:schemeClr>
                </a:solidFill>
                <a:latin typeface="Times New Roman" pitchFamily="18" charset="0"/>
              </a:rPr>
              <a:t>Production Unsuccessful</a:t>
            </a:r>
          </a:p>
          <a:p>
            <a:pPr eaLnBrk="0" hangingPunct="0">
              <a:spcBef>
                <a:spcPct val="0"/>
              </a:spcBef>
            </a:pPr>
            <a:r>
              <a:rPr lang="en-US" sz="1700">
                <a:solidFill>
                  <a:schemeClr val="accent1">
                    <a:lumMod val="50000"/>
                  </a:schemeClr>
                </a:solidFill>
                <a:latin typeface="Times New Roman" pitchFamily="18" charset="0"/>
              </a:rPr>
              <a:t>Probability = 0.3</a:t>
            </a:r>
          </a:p>
          <a:p>
            <a:pPr eaLnBrk="0" hangingPunct="0">
              <a:spcBef>
                <a:spcPct val="0"/>
              </a:spcBef>
            </a:pPr>
            <a:r>
              <a:rPr lang="en-US" sz="1700">
                <a:solidFill>
                  <a:schemeClr val="accent1">
                    <a:lumMod val="50000"/>
                  </a:schemeClr>
                </a:solidFill>
                <a:latin typeface="Times New Roman" pitchFamily="18" charset="0"/>
              </a:rPr>
              <a:t>Terminate = </a:t>
            </a:r>
            <a:r>
              <a:rPr lang="en-US" sz="3000" baseline="20000">
                <a:solidFill>
                  <a:schemeClr val="accent1">
                    <a:lumMod val="50000"/>
                  </a:schemeClr>
                </a:solidFill>
                <a:latin typeface="Times New Roman" pitchFamily="18" charset="0"/>
              </a:rPr>
              <a:t>-</a:t>
            </a:r>
            <a:r>
              <a:rPr lang="en-US" sz="1700">
                <a:solidFill>
                  <a:schemeClr val="accent1">
                    <a:lumMod val="50000"/>
                  </a:schemeClr>
                </a:solidFill>
                <a:latin typeface="Times New Roman" pitchFamily="18" charset="0"/>
              </a:rPr>
              <a:t> $ 200,000</a:t>
            </a:r>
          </a:p>
        </p:txBody>
      </p:sp>
      <p:sp>
        <p:nvSpPr>
          <p:cNvPr id="467977" name="Line 10"/>
          <p:cNvSpPr>
            <a:spLocks noChangeShapeType="1"/>
          </p:cNvSpPr>
          <p:nvPr/>
        </p:nvSpPr>
        <p:spPr bwMode="auto">
          <a:xfrm>
            <a:off x="457200" y="4035425"/>
            <a:ext cx="1054100" cy="596900"/>
          </a:xfrm>
          <a:prstGeom prst="line">
            <a:avLst/>
          </a:prstGeom>
          <a:noFill/>
          <a:ln w="12700">
            <a:solidFill>
              <a:schemeClr val="bg1"/>
            </a:solidFill>
            <a:round/>
            <a:headEnd/>
            <a:tailEnd/>
          </a:ln>
        </p:spPr>
        <p:txBody>
          <a:bodyPr wrap="none" anchor="ctr"/>
          <a:lstStyle/>
          <a:p>
            <a:endParaRPr lang="en-US">
              <a:solidFill>
                <a:schemeClr val="accent1">
                  <a:lumMod val="50000"/>
                </a:schemeClr>
              </a:solidFill>
            </a:endParaRPr>
          </a:p>
        </p:txBody>
      </p:sp>
      <p:sp>
        <p:nvSpPr>
          <p:cNvPr id="467978" name="Line 11"/>
          <p:cNvSpPr>
            <a:spLocks noChangeShapeType="1"/>
          </p:cNvSpPr>
          <p:nvPr/>
        </p:nvSpPr>
        <p:spPr bwMode="auto">
          <a:xfrm>
            <a:off x="1981200" y="3273425"/>
            <a:ext cx="762000" cy="457200"/>
          </a:xfrm>
          <a:prstGeom prst="line">
            <a:avLst/>
          </a:prstGeom>
          <a:noFill/>
          <a:ln w="12700">
            <a:solidFill>
              <a:srgbClr val="011213"/>
            </a:solidFill>
            <a:round/>
            <a:headEnd/>
            <a:tailEnd/>
          </a:ln>
        </p:spPr>
        <p:txBody>
          <a:bodyPr wrap="none" anchor="ctr"/>
          <a:lstStyle/>
          <a:p>
            <a:endParaRPr lang="en-US">
              <a:solidFill>
                <a:schemeClr val="accent1">
                  <a:lumMod val="50000"/>
                </a:schemeClr>
              </a:solidFill>
            </a:endParaRPr>
          </a:p>
        </p:txBody>
      </p:sp>
      <p:sp>
        <p:nvSpPr>
          <p:cNvPr id="467979" name="Rectangle 12"/>
          <p:cNvSpPr>
            <a:spLocks noChangeArrowheads="1"/>
          </p:cNvSpPr>
          <p:nvPr/>
        </p:nvSpPr>
        <p:spPr bwMode="auto">
          <a:xfrm>
            <a:off x="381000" y="3959225"/>
            <a:ext cx="139700" cy="139700"/>
          </a:xfrm>
          <a:prstGeom prst="rect">
            <a:avLst/>
          </a:prstGeom>
          <a:solidFill>
            <a:schemeClr val="accent1"/>
          </a:solidFill>
          <a:ln w="12700">
            <a:solidFill>
              <a:schemeClr val="tx1"/>
            </a:solidFill>
            <a:miter lim="800000"/>
            <a:headEnd/>
            <a:tailEnd/>
          </a:ln>
        </p:spPr>
        <p:txBody>
          <a:bodyPr wrap="none" anchor="ctr"/>
          <a:lstStyle/>
          <a:p>
            <a:endParaRPr lang="ur-PK">
              <a:solidFill>
                <a:schemeClr val="accent1">
                  <a:lumMod val="50000"/>
                </a:schemeClr>
              </a:solidFill>
            </a:endParaRPr>
          </a:p>
        </p:txBody>
      </p:sp>
      <p:sp>
        <p:nvSpPr>
          <p:cNvPr id="467980" name="Rectangle 13"/>
          <p:cNvSpPr>
            <a:spLocks noChangeArrowheads="1"/>
          </p:cNvSpPr>
          <p:nvPr/>
        </p:nvSpPr>
        <p:spPr bwMode="auto">
          <a:xfrm>
            <a:off x="1905000" y="3197225"/>
            <a:ext cx="139700" cy="139700"/>
          </a:xfrm>
          <a:prstGeom prst="rect">
            <a:avLst/>
          </a:prstGeom>
          <a:solidFill>
            <a:schemeClr val="accent1"/>
          </a:solidFill>
          <a:ln w="12700">
            <a:solidFill>
              <a:schemeClr val="tx1"/>
            </a:solidFill>
            <a:miter lim="800000"/>
            <a:headEnd/>
            <a:tailEnd/>
          </a:ln>
        </p:spPr>
        <p:txBody>
          <a:bodyPr wrap="none" anchor="ctr"/>
          <a:lstStyle/>
          <a:p>
            <a:endParaRPr lang="ur-PK">
              <a:solidFill>
                <a:schemeClr val="accent1">
                  <a:lumMod val="50000"/>
                </a:schemeClr>
              </a:solidFill>
            </a:endParaRPr>
          </a:p>
        </p:txBody>
      </p:sp>
      <p:sp>
        <p:nvSpPr>
          <p:cNvPr id="467981" name="Rectangle 14"/>
          <p:cNvSpPr>
            <a:spLocks noChangeArrowheads="1"/>
          </p:cNvSpPr>
          <p:nvPr/>
        </p:nvSpPr>
        <p:spPr bwMode="auto">
          <a:xfrm>
            <a:off x="3810000" y="2212975"/>
            <a:ext cx="139700" cy="139700"/>
          </a:xfrm>
          <a:prstGeom prst="rect">
            <a:avLst/>
          </a:prstGeom>
          <a:solidFill>
            <a:schemeClr val="accent1"/>
          </a:solidFill>
          <a:ln w="12700">
            <a:solidFill>
              <a:schemeClr val="tx1"/>
            </a:solidFill>
            <a:miter lim="800000"/>
            <a:headEnd/>
            <a:tailEnd/>
          </a:ln>
        </p:spPr>
        <p:txBody>
          <a:bodyPr wrap="none" anchor="ctr"/>
          <a:lstStyle/>
          <a:p>
            <a:endParaRPr lang="ur-PK">
              <a:solidFill>
                <a:schemeClr val="accent1">
                  <a:lumMod val="50000"/>
                </a:schemeClr>
              </a:solidFill>
            </a:endParaRPr>
          </a:p>
        </p:txBody>
      </p:sp>
      <p:sp>
        <p:nvSpPr>
          <p:cNvPr id="467982" name="Rectangle 15"/>
          <p:cNvSpPr>
            <a:spLocks noChangeArrowheads="1"/>
          </p:cNvSpPr>
          <p:nvPr/>
        </p:nvSpPr>
        <p:spPr bwMode="auto">
          <a:xfrm>
            <a:off x="228600" y="2740025"/>
            <a:ext cx="1657506" cy="612988"/>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1700">
                <a:solidFill>
                  <a:schemeClr val="accent1">
                    <a:lumMod val="50000"/>
                  </a:schemeClr>
                </a:solidFill>
                <a:latin typeface="Times New Roman" pitchFamily="18" charset="0"/>
              </a:rPr>
              <a:t>Decide to pursue</a:t>
            </a:r>
          </a:p>
          <a:p>
            <a:pPr eaLnBrk="0" hangingPunct="0">
              <a:spcBef>
                <a:spcPct val="0"/>
              </a:spcBef>
            </a:pPr>
            <a:endParaRPr lang="en-US" sz="1700">
              <a:solidFill>
                <a:schemeClr val="accent1">
                  <a:lumMod val="50000"/>
                </a:schemeClr>
              </a:solidFill>
              <a:latin typeface="Times New Roman" pitchFamily="18" charset="0"/>
            </a:endParaRPr>
          </a:p>
        </p:txBody>
      </p:sp>
      <p:sp>
        <p:nvSpPr>
          <p:cNvPr id="467983" name="Rectangle 16"/>
          <p:cNvSpPr>
            <a:spLocks noChangeArrowheads="1"/>
          </p:cNvSpPr>
          <p:nvPr/>
        </p:nvSpPr>
        <p:spPr bwMode="auto">
          <a:xfrm>
            <a:off x="5334000" y="2359025"/>
            <a:ext cx="1657506" cy="1182375"/>
          </a:xfrm>
          <a:prstGeom prst="rect">
            <a:avLst/>
          </a:prstGeom>
          <a:noFill/>
          <a:ln w="12700">
            <a:noFill/>
            <a:miter lim="800000"/>
            <a:headEnd/>
            <a:tailEnd/>
          </a:ln>
        </p:spPr>
        <p:txBody>
          <a:bodyPr wrap="none" lIns="90488" tIns="44450" rIns="90488" bIns="44450">
            <a:spAutoFit/>
          </a:bodyPr>
          <a:lstStyle/>
          <a:p>
            <a:pPr eaLnBrk="0" hangingPunct="0">
              <a:spcBef>
                <a:spcPct val="0"/>
              </a:spcBef>
            </a:pPr>
            <a:r>
              <a:rPr lang="en-US" sz="1700">
                <a:solidFill>
                  <a:schemeClr val="accent1">
                    <a:lumMod val="50000"/>
                  </a:schemeClr>
                </a:solidFill>
                <a:latin typeface="Times New Roman" pitchFamily="18" charset="0"/>
              </a:rPr>
              <a:t>Low Demand</a:t>
            </a:r>
          </a:p>
          <a:p>
            <a:pPr eaLnBrk="0" hangingPunct="0">
              <a:spcBef>
                <a:spcPct val="0"/>
              </a:spcBef>
            </a:pPr>
            <a:r>
              <a:rPr lang="en-US" sz="1700">
                <a:solidFill>
                  <a:schemeClr val="accent1">
                    <a:lumMod val="50000"/>
                  </a:schemeClr>
                </a:solidFill>
                <a:latin typeface="Times New Roman" pitchFamily="18" charset="0"/>
              </a:rPr>
              <a:t>Probability = 0.7</a:t>
            </a:r>
          </a:p>
          <a:p>
            <a:pPr eaLnBrk="0" hangingPunct="0">
              <a:spcBef>
                <a:spcPct val="0"/>
              </a:spcBef>
            </a:pPr>
            <a:r>
              <a:rPr lang="en-US" sz="3000" baseline="20000">
                <a:solidFill>
                  <a:schemeClr val="accent1">
                    <a:lumMod val="50000"/>
                  </a:schemeClr>
                </a:solidFill>
                <a:latin typeface="Times New Roman" pitchFamily="18" charset="0"/>
              </a:rPr>
              <a:t>- </a:t>
            </a:r>
            <a:r>
              <a:rPr lang="en-US" sz="1700">
                <a:solidFill>
                  <a:schemeClr val="accent1">
                    <a:lumMod val="50000"/>
                  </a:schemeClr>
                </a:solidFill>
                <a:latin typeface="Times New Roman" pitchFamily="18" charset="0"/>
              </a:rPr>
              <a:t>$100,000</a:t>
            </a:r>
            <a:endParaRPr lang="en-US" sz="1700" b="0">
              <a:solidFill>
                <a:schemeClr val="accent1">
                  <a:lumMod val="50000"/>
                </a:schemeClr>
              </a:solidFill>
              <a:latin typeface="Times New Roman" pitchFamily="18" charset="0"/>
            </a:endParaRPr>
          </a:p>
          <a:p>
            <a:pPr eaLnBrk="0" latinLnBrk="1" hangingPunct="0">
              <a:spcBef>
                <a:spcPct val="0"/>
              </a:spcBef>
            </a:pPr>
            <a:endParaRPr lang="en-US" sz="1700" b="0">
              <a:solidFill>
                <a:schemeClr val="accent1">
                  <a:lumMod val="50000"/>
                </a:schemeClr>
              </a:solidFill>
              <a:latin typeface="Times New Roman" pitchFamily="18" charset="0"/>
            </a:endParaRPr>
          </a:p>
        </p:txBody>
      </p:sp>
      <p:sp>
        <p:nvSpPr>
          <p:cNvPr id="467984" name="Text Box 17"/>
          <p:cNvSpPr txBox="1">
            <a:spLocks noChangeArrowheads="1"/>
          </p:cNvSpPr>
          <p:nvPr/>
        </p:nvSpPr>
        <p:spPr bwMode="auto">
          <a:xfrm>
            <a:off x="4648200" y="3425825"/>
            <a:ext cx="4495800" cy="2462213"/>
          </a:xfrm>
          <a:prstGeom prst="rect">
            <a:avLst/>
          </a:prstGeom>
          <a:noFill/>
          <a:ln w="9525">
            <a:noFill/>
            <a:miter lim="800000"/>
            <a:headEnd/>
            <a:tailEnd/>
          </a:ln>
        </p:spPr>
        <p:txBody>
          <a:bodyPr wrap="none"/>
          <a:lstStyle/>
          <a:p>
            <a:pPr algn="l" defTabSz="1028700" eaLnBrk="0" hangingPunct="0">
              <a:spcBef>
                <a:spcPct val="0"/>
              </a:spcBef>
              <a:tabLst>
                <a:tab pos="3143250" algn="l"/>
                <a:tab pos="3314700" algn="l"/>
              </a:tabLst>
            </a:pPr>
            <a:r>
              <a:rPr lang="en-US" sz="2000" u="sng">
                <a:solidFill>
                  <a:schemeClr val="accent1">
                    <a:lumMod val="50000"/>
                  </a:schemeClr>
                </a:solidFill>
                <a:latin typeface="Times New Roman" pitchFamily="18" charset="0"/>
              </a:rPr>
              <a:t>Expect Value of Pursuing Project A</a:t>
            </a:r>
          </a:p>
          <a:p>
            <a:pPr algn="l" defTabSz="1028700" eaLnBrk="0" hangingPunct="0">
              <a:spcBef>
                <a:spcPct val="0"/>
              </a:spcBef>
              <a:tabLst>
                <a:tab pos="3143250" algn="l"/>
                <a:tab pos="3314700" algn="l"/>
              </a:tabLst>
            </a:pPr>
            <a:r>
              <a:rPr lang="en-US" sz="2000">
                <a:solidFill>
                  <a:schemeClr val="accent1">
                    <a:lumMod val="50000"/>
                  </a:schemeClr>
                </a:solidFill>
                <a:latin typeface="Times New Roman" pitchFamily="18" charset="0"/>
              </a:rPr>
              <a:t>0.7 x 0.3 x $ 550,000 =		$ 115,500</a:t>
            </a:r>
          </a:p>
          <a:p>
            <a:pPr algn="l" defTabSz="1028700" eaLnBrk="0" hangingPunct="0">
              <a:spcBef>
                <a:spcPct val="0"/>
              </a:spcBef>
              <a:tabLst>
                <a:tab pos="3143250" algn="l"/>
                <a:tab pos="3314700" algn="l"/>
              </a:tabLst>
            </a:pPr>
            <a:r>
              <a:rPr lang="en-US" sz="2000">
                <a:solidFill>
                  <a:schemeClr val="accent1">
                    <a:lumMod val="50000"/>
                  </a:schemeClr>
                </a:solidFill>
                <a:latin typeface="Times New Roman" pitchFamily="18" charset="0"/>
              </a:rPr>
              <a:t>0.7 x 0.7 x </a:t>
            </a:r>
            <a:r>
              <a:rPr lang="en-US" sz="2000" baseline="30000">
                <a:solidFill>
                  <a:schemeClr val="accent1">
                    <a:lumMod val="50000"/>
                  </a:schemeClr>
                </a:solidFill>
                <a:latin typeface="Times New Roman" pitchFamily="18" charset="0"/>
              </a:rPr>
              <a:t>–</a:t>
            </a:r>
            <a:r>
              <a:rPr lang="en-US" sz="2000">
                <a:solidFill>
                  <a:schemeClr val="accent1">
                    <a:lumMod val="50000"/>
                  </a:schemeClr>
                </a:solidFill>
                <a:latin typeface="Times New Roman" pitchFamily="18" charset="0"/>
              </a:rPr>
              <a:t> $ 100,000 = 	 </a:t>
            </a:r>
            <a:r>
              <a:rPr lang="en-US" sz="2000" baseline="30000">
                <a:solidFill>
                  <a:schemeClr val="accent1">
                    <a:lumMod val="50000"/>
                  </a:schemeClr>
                </a:solidFill>
                <a:latin typeface="Times New Roman" pitchFamily="18" charset="0"/>
              </a:rPr>
              <a:t>–</a:t>
            </a:r>
            <a:r>
              <a:rPr lang="en-US" sz="2000">
                <a:solidFill>
                  <a:schemeClr val="accent1">
                    <a:lumMod val="50000"/>
                  </a:schemeClr>
                </a:solidFill>
                <a:latin typeface="Times New Roman" pitchFamily="18" charset="0"/>
              </a:rPr>
              <a:t> $  49,000</a:t>
            </a:r>
          </a:p>
          <a:p>
            <a:pPr algn="l" defTabSz="1028700" eaLnBrk="0" hangingPunct="0">
              <a:spcBef>
                <a:spcPct val="0"/>
              </a:spcBef>
              <a:tabLst>
                <a:tab pos="3143250" algn="l"/>
                <a:tab pos="3314700" algn="l"/>
              </a:tabLst>
            </a:pPr>
            <a:r>
              <a:rPr lang="en-US" sz="2000">
                <a:solidFill>
                  <a:schemeClr val="accent1">
                    <a:lumMod val="50000"/>
                  </a:schemeClr>
                </a:solidFill>
                <a:latin typeface="Times New Roman" pitchFamily="18" charset="0"/>
              </a:rPr>
              <a:t>0.3 x </a:t>
            </a:r>
            <a:r>
              <a:rPr lang="en-US" sz="2000" baseline="30000">
                <a:solidFill>
                  <a:schemeClr val="accent1">
                    <a:lumMod val="50000"/>
                  </a:schemeClr>
                </a:solidFill>
                <a:latin typeface="Times New Roman" pitchFamily="18" charset="0"/>
              </a:rPr>
              <a:t>–</a:t>
            </a:r>
            <a:r>
              <a:rPr lang="en-US" sz="2000">
                <a:solidFill>
                  <a:schemeClr val="accent1">
                    <a:lumMod val="50000"/>
                  </a:schemeClr>
                </a:solidFill>
                <a:latin typeface="Times New Roman" pitchFamily="18" charset="0"/>
              </a:rPr>
              <a:t> $ 200,000 =</a:t>
            </a:r>
            <a:r>
              <a:rPr lang="en-US" sz="2400">
                <a:solidFill>
                  <a:schemeClr val="accent1">
                    <a:lumMod val="50000"/>
                  </a:schemeClr>
                </a:solidFill>
                <a:latin typeface="Times New Roman" pitchFamily="18" charset="0"/>
              </a:rPr>
              <a:t> 	 </a:t>
            </a:r>
            <a:r>
              <a:rPr lang="en-US" sz="2000" baseline="30000">
                <a:solidFill>
                  <a:schemeClr val="accent1">
                    <a:lumMod val="50000"/>
                  </a:schemeClr>
                </a:solidFill>
                <a:latin typeface="Times New Roman" pitchFamily="18" charset="0"/>
              </a:rPr>
              <a:t>–</a:t>
            </a:r>
            <a:r>
              <a:rPr lang="en-US" sz="2000" u="sng">
                <a:solidFill>
                  <a:schemeClr val="accent1">
                    <a:lumMod val="50000"/>
                  </a:schemeClr>
                </a:solidFill>
                <a:latin typeface="Times New Roman" pitchFamily="18" charset="0"/>
              </a:rPr>
              <a:t> $  60,000</a:t>
            </a:r>
            <a:r>
              <a:rPr lang="en-US" sz="2400" b="0">
                <a:solidFill>
                  <a:schemeClr val="accent1">
                    <a:lumMod val="50000"/>
                  </a:schemeClr>
                </a:solidFill>
                <a:latin typeface="Times New Roman" pitchFamily="18" charset="0"/>
              </a:rPr>
              <a:t> 	</a:t>
            </a:r>
          </a:p>
          <a:p>
            <a:pPr algn="l" defTabSz="1028700" eaLnBrk="0" hangingPunct="0">
              <a:spcBef>
                <a:spcPct val="20000"/>
              </a:spcBef>
              <a:tabLst>
                <a:tab pos="3143250" algn="l"/>
                <a:tab pos="3314700" algn="l"/>
              </a:tabLst>
            </a:pPr>
            <a:r>
              <a:rPr lang="en-US" sz="2400">
                <a:solidFill>
                  <a:schemeClr val="accent1">
                    <a:lumMod val="50000"/>
                  </a:schemeClr>
                </a:solidFill>
                <a:latin typeface="Times New Roman" pitchFamily="18" charset="0"/>
              </a:rPr>
              <a:t>		$   6,500</a:t>
            </a:r>
          </a:p>
          <a:p>
            <a:pPr algn="l" defTabSz="1028700" eaLnBrk="0" hangingPunct="0">
              <a:spcBef>
                <a:spcPct val="0"/>
              </a:spcBef>
              <a:tabLst>
                <a:tab pos="3143250" algn="l"/>
                <a:tab pos="3314700" algn="l"/>
              </a:tabLst>
            </a:pPr>
            <a:endParaRPr lang="en-US" sz="2400" b="0">
              <a:solidFill>
                <a:schemeClr val="accent1">
                  <a:lumMod val="50000"/>
                </a:schemeClr>
              </a:solidFill>
              <a:latin typeface="Times New Roman" pitchFamily="18" charset="0"/>
            </a:endParaRPr>
          </a:p>
        </p:txBody>
      </p:sp>
      <p:sp>
        <p:nvSpPr>
          <p:cNvPr id="467985" name="Text Box 18"/>
          <p:cNvSpPr txBox="1">
            <a:spLocks noChangeArrowheads="1"/>
          </p:cNvSpPr>
          <p:nvPr/>
        </p:nvSpPr>
        <p:spPr bwMode="auto">
          <a:xfrm>
            <a:off x="381000" y="5407025"/>
            <a:ext cx="7086600" cy="701675"/>
          </a:xfrm>
          <a:prstGeom prst="rect">
            <a:avLst/>
          </a:prstGeom>
          <a:noFill/>
          <a:ln w="9525">
            <a:noFill/>
            <a:miter lim="800000"/>
            <a:headEnd/>
            <a:tailEnd/>
          </a:ln>
        </p:spPr>
        <p:txBody>
          <a:bodyPr>
            <a:spAutoFit/>
          </a:bodyPr>
          <a:lstStyle/>
          <a:p>
            <a:pPr algn="l" eaLnBrk="0" hangingPunct="0">
              <a:spcBef>
                <a:spcPct val="0"/>
              </a:spcBef>
            </a:pPr>
            <a:r>
              <a:rPr lang="en-US" sz="2000" b="0">
                <a:solidFill>
                  <a:schemeClr val="accent1">
                    <a:lumMod val="50000"/>
                  </a:schemeClr>
                </a:solidFill>
                <a:latin typeface="Times New Roman" pitchFamily="18" charset="0"/>
              </a:rPr>
              <a:t>The expected value of Project A is $6,500.  The expected value of not preceding is $0.  Preceding is the lucrative option.</a:t>
            </a:r>
          </a:p>
        </p:txBody>
      </p:sp>
      <p:sp>
        <p:nvSpPr>
          <p:cNvPr id="2287635" name="Rectangle 19"/>
          <p:cNvSpPr>
            <a:spLocks noGrp="1" noChangeArrowheads="1"/>
          </p:cNvSpPr>
          <p:nvPr>
            <p:ph type="title"/>
          </p:nvPr>
        </p:nvSpPr>
        <p:spPr>
          <a:xfrm>
            <a:off x="1524000" y="282714"/>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altLang="ja-JP"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Decision</a:t>
            </a: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 Tree</a:t>
            </a:r>
          </a:p>
        </p:txBody>
      </p:sp>
    </p:spTree>
    <p:extLst>
      <p:ext uri="{BB962C8B-B14F-4D97-AF65-F5344CB8AC3E}">
        <p14:creationId xmlns:p14="http://schemas.microsoft.com/office/powerpoint/2010/main" val="274215489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cstate="print"/>
          <a:srcRect/>
          <a:stretch>
            <a:fillRect/>
          </a:stretch>
        </p:blipFill>
        <p:spPr bwMode="auto">
          <a:xfrm>
            <a:off x="914400" y="0"/>
            <a:ext cx="7202488" cy="6858000"/>
          </a:xfrm>
          <a:prstGeom prst="rect">
            <a:avLst/>
          </a:prstGeom>
          <a:noFill/>
          <a:ln w="9525">
            <a:noFill/>
            <a:miter lim="800000"/>
            <a:headEnd/>
            <a:tailEnd/>
          </a:ln>
        </p:spPr>
      </p:pic>
    </p:spTree>
    <p:extLst>
      <p:ext uri="{BB962C8B-B14F-4D97-AF65-F5344CB8AC3E}">
        <p14:creationId xmlns:p14="http://schemas.microsoft.com/office/powerpoint/2010/main" val="1715739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57" y="1052736"/>
            <a:ext cx="9107143" cy="5805264"/>
          </a:xfrm>
          <a:prstGeom prst="rect">
            <a:avLst/>
          </a:prstGeom>
        </p:spPr>
      </p:pic>
    </p:spTree>
    <p:extLst>
      <p:ext uri="{BB962C8B-B14F-4D97-AF65-F5344CB8AC3E}">
        <p14:creationId xmlns:p14="http://schemas.microsoft.com/office/powerpoint/2010/main" val="3684162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0" y="381000"/>
            <a:ext cx="9163050" cy="6324600"/>
          </a:xfrm>
          <a:prstGeom prst="rect">
            <a:avLst/>
          </a:prstGeom>
          <a:noFill/>
          <a:ln w="9525">
            <a:noFill/>
            <a:miter lim="800000"/>
            <a:headEnd/>
            <a:tailEnd/>
          </a:ln>
        </p:spPr>
      </p:pic>
    </p:spTree>
    <p:extLst>
      <p:ext uri="{BB962C8B-B14F-4D97-AF65-F5344CB8AC3E}">
        <p14:creationId xmlns:p14="http://schemas.microsoft.com/office/powerpoint/2010/main" val="357545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0" y="838200"/>
            <a:ext cx="9144000" cy="5527675"/>
          </a:xfrm>
          <a:prstGeom prst="rect">
            <a:avLst/>
          </a:prstGeom>
          <a:noFill/>
          <a:ln w="9525">
            <a:noFill/>
            <a:miter lim="800000"/>
            <a:headEnd/>
            <a:tailEnd/>
          </a:ln>
        </p:spPr>
      </p:pic>
      <p:sp>
        <p:nvSpPr>
          <p:cNvPr id="3"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11.14.</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312864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a:xfrm>
            <a:off x="1447800" y="228600"/>
            <a:ext cx="7772400" cy="1323439"/>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Statistics</a:t>
            </a:r>
            <a:b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b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Beta Distribution</a:t>
            </a:r>
          </a:p>
        </p:txBody>
      </p:sp>
      <p:grpSp>
        <p:nvGrpSpPr>
          <p:cNvPr id="26" name="Group 25"/>
          <p:cNvGrpSpPr/>
          <p:nvPr/>
        </p:nvGrpSpPr>
        <p:grpSpPr>
          <a:xfrm>
            <a:off x="1335367" y="3200400"/>
            <a:ext cx="5979833" cy="3251201"/>
            <a:chOff x="1335367" y="3200400"/>
            <a:chExt cx="5979833" cy="3251201"/>
          </a:xfrm>
        </p:grpSpPr>
        <p:sp>
          <p:nvSpPr>
            <p:cNvPr id="400390" name="Line 6"/>
            <p:cNvSpPr>
              <a:spLocks noChangeShapeType="1"/>
            </p:cNvSpPr>
            <p:nvPr/>
          </p:nvSpPr>
          <p:spPr bwMode="auto">
            <a:xfrm>
              <a:off x="1467791" y="3429000"/>
              <a:ext cx="0" cy="2349501"/>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1" name="Line 7"/>
            <p:cNvSpPr>
              <a:spLocks noChangeShapeType="1"/>
            </p:cNvSpPr>
            <p:nvPr/>
          </p:nvSpPr>
          <p:spPr bwMode="auto">
            <a:xfrm>
              <a:off x="1474453" y="5784851"/>
              <a:ext cx="5503122" cy="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2" name="Line 8"/>
            <p:cNvSpPr>
              <a:spLocks noChangeShapeType="1"/>
            </p:cNvSpPr>
            <p:nvPr/>
          </p:nvSpPr>
          <p:spPr bwMode="auto">
            <a:xfrm>
              <a:off x="4106091" y="5791201"/>
              <a:ext cx="0" cy="6350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3" name="Line 9"/>
            <p:cNvSpPr>
              <a:spLocks noChangeShapeType="1"/>
            </p:cNvSpPr>
            <p:nvPr/>
          </p:nvSpPr>
          <p:spPr bwMode="auto">
            <a:xfrm>
              <a:off x="3146709" y="5791201"/>
              <a:ext cx="0" cy="6350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4" name="Line 10"/>
            <p:cNvSpPr>
              <a:spLocks noChangeShapeType="1"/>
            </p:cNvSpPr>
            <p:nvPr/>
          </p:nvSpPr>
          <p:spPr bwMode="auto">
            <a:xfrm>
              <a:off x="2187327" y="5791201"/>
              <a:ext cx="0" cy="6350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5" name="Line 11"/>
            <p:cNvSpPr>
              <a:spLocks noChangeShapeType="1"/>
            </p:cNvSpPr>
            <p:nvPr/>
          </p:nvSpPr>
          <p:spPr bwMode="auto">
            <a:xfrm>
              <a:off x="4985525" y="5791201"/>
              <a:ext cx="0" cy="6350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6" name="Line 12"/>
            <p:cNvSpPr>
              <a:spLocks noChangeShapeType="1"/>
            </p:cNvSpPr>
            <p:nvPr/>
          </p:nvSpPr>
          <p:spPr bwMode="auto">
            <a:xfrm>
              <a:off x="5944907" y="5791201"/>
              <a:ext cx="0" cy="6350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7" name="Line 13"/>
            <p:cNvSpPr>
              <a:spLocks noChangeShapeType="1"/>
            </p:cNvSpPr>
            <p:nvPr/>
          </p:nvSpPr>
          <p:spPr bwMode="auto">
            <a:xfrm>
              <a:off x="6984238" y="5791201"/>
              <a:ext cx="0" cy="63500"/>
            </a:xfrm>
            <a:prstGeom prst="line">
              <a:avLst/>
            </a:prstGeom>
            <a:noFill/>
            <a:ln w="25400">
              <a:solidFill>
                <a:srgbClr val="011213"/>
              </a:solidFill>
              <a:round/>
              <a:headEnd/>
              <a:tailEnd/>
            </a:ln>
          </p:spPr>
          <p:txBody>
            <a:bodyPr wrap="none" anchor="ctr"/>
            <a:lstStyle/>
            <a:p>
              <a:endParaRPr lang="en-US">
                <a:solidFill>
                  <a:srgbClr val="011213"/>
                </a:solidFill>
              </a:endParaRPr>
            </a:p>
          </p:txBody>
        </p:sp>
        <p:sp>
          <p:nvSpPr>
            <p:cNvPr id="400398" name="Rectangle 14"/>
            <p:cNvSpPr>
              <a:spLocks noChangeArrowheads="1"/>
            </p:cNvSpPr>
            <p:nvPr/>
          </p:nvSpPr>
          <p:spPr bwMode="auto">
            <a:xfrm>
              <a:off x="3962400" y="6084888"/>
              <a:ext cx="489685" cy="366713"/>
            </a:xfrm>
            <a:prstGeom prst="rect">
              <a:avLst/>
            </a:prstGeom>
            <a:noFill/>
            <a:ln w="12700">
              <a:noFill/>
              <a:miter lim="800000"/>
              <a:headEnd/>
              <a:tailEnd/>
            </a:ln>
          </p:spPr>
          <p:txBody>
            <a:bodyPr lIns="90488" tIns="44450" rIns="90488" bIns="44450">
              <a:spAutoFit/>
            </a:bodyPr>
            <a:lstStyle/>
            <a:p>
              <a:pPr eaLnBrk="0" hangingPunct="0"/>
              <a:r>
                <a:rPr lang="en-US" dirty="0">
                  <a:solidFill>
                    <a:srgbClr val="011213"/>
                  </a:solidFill>
                  <a:latin typeface="Times New Roman" pitchFamily="18" charset="0"/>
                </a:rPr>
                <a:t>0</a:t>
              </a:r>
            </a:p>
          </p:txBody>
        </p:sp>
        <p:sp>
          <p:nvSpPr>
            <p:cNvPr id="400399" name="Rectangle 15"/>
            <p:cNvSpPr>
              <a:spLocks noChangeArrowheads="1"/>
            </p:cNvSpPr>
            <p:nvPr/>
          </p:nvSpPr>
          <p:spPr bwMode="auto">
            <a:xfrm>
              <a:off x="3019264" y="6084888"/>
              <a:ext cx="409736" cy="366713"/>
            </a:xfrm>
            <a:prstGeom prst="rect">
              <a:avLst/>
            </a:prstGeom>
            <a:noFill/>
            <a:ln w="12700">
              <a:noFill/>
              <a:miter lim="800000"/>
              <a:headEnd/>
              <a:tailEnd/>
            </a:ln>
          </p:spPr>
          <p:txBody>
            <a:bodyPr lIns="90488" tIns="44450" rIns="90488" bIns="44450">
              <a:spAutoFit/>
            </a:bodyPr>
            <a:lstStyle/>
            <a:p>
              <a:pPr eaLnBrk="0" hangingPunct="0"/>
              <a:r>
                <a:rPr lang="en-US" dirty="0">
                  <a:solidFill>
                    <a:srgbClr val="011213"/>
                  </a:solidFill>
                  <a:latin typeface="Times New Roman" pitchFamily="18" charset="0"/>
                </a:rPr>
                <a:t>-1</a:t>
              </a:r>
            </a:p>
          </p:txBody>
        </p:sp>
        <p:sp>
          <p:nvSpPr>
            <p:cNvPr id="400400" name="Rectangle 16"/>
            <p:cNvSpPr>
              <a:spLocks noChangeArrowheads="1"/>
            </p:cNvSpPr>
            <p:nvPr/>
          </p:nvSpPr>
          <p:spPr bwMode="auto">
            <a:xfrm>
              <a:off x="2057400" y="6084888"/>
              <a:ext cx="489685" cy="366713"/>
            </a:xfrm>
            <a:prstGeom prst="rect">
              <a:avLst/>
            </a:prstGeom>
            <a:noFill/>
            <a:ln w="12700">
              <a:noFill/>
              <a:miter lim="800000"/>
              <a:headEnd/>
              <a:tailEnd/>
            </a:ln>
          </p:spPr>
          <p:txBody>
            <a:bodyPr lIns="90488" tIns="44450" rIns="90488" bIns="44450">
              <a:spAutoFit/>
            </a:bodyPr>
            <a:lstStyle/>
            <a:p>
              <a:pPr eaLnBrk="0" hangingPunct="0"/>
              <a:r>
                <a:rPr lang="en-US" dirty="0">
                  <a:solidFill>
                    <a:srgbClr val="011213"/>
                  </a:solidFill>
                  <a:latin typeface="Times New Roman" pitchFamily="18" charset="0"/>
                </a:rPr>
                <a:t>-2</a:t>
              </a:r>
            </a:p>
          </p:txBody>
        </p:sp>
        <p:sp>
          <p:nvSpPr>
            <p:cNvPr id="400401" name="Rectangle 17"/>
            <p:cNvSpPr>
              <a:spLocks noChangeArrowheads="1"/>
            </p:cNvSpPr>
            <p:nvPr/>
          </p:nvSpPr>
          <p:spPr bwMode="auto">
            <a:xfrm>
              <a:off x="1335367" y="6084888"/>
              <a:ext cx="569633" cy="366713"/>
            </a:xfrm>
            <a:prstGeom prst="rect">
              <a:avLst/>
            </a:prstGeom>
            <a:noFill/>
            <a:ln w="12700">
              <a:noFill/>
              <a:miter lim="800000"/>
              <a:headEnd/>
              <a:tailEnd/>
            </a:ln>
          </p:spPr>
          <p:txBody>
            <a:bodyPr lIns="90488" tIns="44450" rIns="90488" bIns="44450">
              <a:spAutoFit/>
            </a:bodyPr>
            <a:lstStyle/>
            <a:p>
              <a:pPr eaLnBrk="0" hangingPunct="0"/>
              <a:r>
                <a:rPr lang="en-US" dirty="0">
                  <a:solidFill>
                    <a:srgbClr val="011213"/>
                  </a:solidFill>
                  <a:latin typeface="Times New Roman" pitchFamily="18" charset="0"/>
                </a:rPr>
                <a:t>-3</a:t>
              </a:r>
            </a:p>
          </p:txBody>
        </p:sp>
        <p:sp>
          <p:nvSpPr>
            <p:cNvPr id="400402" name="Rectangle 18"/>
            <p:cNvSpPr>
              <a:spLocks noChangeArrowheads="1"/>
            </p:cNvSpPr>
            <p:nvPr/>
          </p:nvSpPr>
          <p:spPr bwMode="auto">
            <a:xfrm>
              <a:off x="4800600" y="6084888"/>
              <a:ext cx="569633" cy="366713"/>
            </a:xfrm>
            <a:prstGeom prst="rect">
              <a:avLst/>
            </a:prstGeom>
            <a:noFill/>
            <a:ln w="12700">
              <a:noFill/>
              <a:miter lim="800000"/>
              <a:headEnd/>
              <a:tailEnd/>
            </a:ln>
          </p:spPr>
          <p:txBody>
            <a:bodyPr lIns="90488" tIns="44450" rIns="90488" bIns="44450">
              <a:spAutoFit/>
            </a:bodyPr>
            <a:lstStyle/>
            <a:p>
              <a:pPr eaLnBrk="0" hangingPunct="0"/>
              <a:r>
                <a:rPr lang="en-US" dirty="0">
                  <a:solidFill>
                    <a:srgbClr val="011213"/>
                  </a:solidFill>
                  <a:latin typeface="Times New Roman" pitchFamily="18" charset="0"/>
                </a:rPr>
                <a:t>+1</a:t>
              </a:r>
            </a:p>
          </p:txBody>
        </p:sp>
        <p:sp>
          <p:nvSpPr>
            <p:cNvPr id="400403" name="Rectangle 19"/>
            <p:cNvSpPr>
              <a:spLocks noChangeArrowheads="1"/>
            </p:cNvSpPr>
            <p:nvPr/>
          </p:nvSpPr>
          <p:spPr bwMode="auto">
            <a:xfrm>
              <a:off x="5688819" y="6084888"/>
              <a:ext cx="483381" cy="366713"/>
            </a:xfrm>
            <a:prstGeom prst="rect">
              <a:avLst/>
            </a:prstGeom>
            <a:noFill/>
            <a:ln w="12700">
              <a:noFill/>
              <a:miter lim="800000"/>
              <a:headEnd/>
              <a:tailEnd/>
            </a:ln>
          </p:spPr>
          <p:txBody>
            <a:bodyPr wrap="square" lIns="90488" tIns="44450" rIns="90488" bIns="44450">
              <a:spAutoFit/>
            </a:bodyPr>
            <a:lstStyle/>
            <a:p>
              <a:pPr eaLnBrk="0" hangingPunct="0"/>
              <a:r>
                <a:rPr lang="en-US">
                  <a:solidFill>
                    <a:srgbClr val="011213"/>
                  </a:solidFill>
                  <a:latin typeface="Times New Roman" pitchFamily="18" charset="0"/>
                </a:rPr>
                <a:t>+2</a:t>
              </a:r>
            </a:p>
          </p:txBody>
        </p:sp>
        <p:sp>
          <p:nvSpPr>
            <p:cNvPr id="400404" name="Rectangle 20"/>
            <p:cNvSpPr>
              <a:spLocks noChangeArrowheads="1"/>
            </p:cNvSpPr>
            <p:nvPr/>
          </p:nvSpPr>
          <p:spPr bwMode="auto">
            <a:xfrm>
              <a:off x="6745567" y="6084888"/>
              <a:ext cx="569633" cy="366713"/>
            </a:xfrm>
            <a:prstGeom prst="rect">
              <a:avLst/>
            </a:prstGeom>
            <a:noFill/>
            <a:ln w="12700">
              <a:noFill/>
              <a:miter lim="800000"/>
              <a:headEnd/>
              <a:tailEnd/>
            </a:ln>
          </p:spPr>
          <p:txBody>
            <a:bodyPr lIns="90488" tIns="44450" rIns="90488" bIns="44450">
              <a:spAutoFit/>
            </a:bodyPr>
            <a:lstStyle/>
            <a:p>
              <a:pPr eaLnBrk="0" hangingPunct="0"/>
              <a:r>
                <a:rPr lang="en-US" dirty="0">
                  <a:solidFill>
                    <a:srgbClr val="011213"/>
                  </a:solidFill>
                  <a:latin typeface="Times New Roman" pitchFamily="18" charset="0"/>
                </a:rPr>
                <a:t>+3</a:t>
              </a:r>
            </a:p>
          </p:txBody>
        </p:sp>
        <p:sp>
          <p:nvSpPr>
            <p:cNvPr id="400405" name="Arc 21"/>
            <p:cNvSpPr>
              <a:spLocks/>
            </p:cNvSpPr>
            <p:nvPr/>
          </p:nvSpPr>
          <p:spPr bwMode="auto">
            <a:xfrm>
              <a:off x="1547739" y="4718050"/>
              <a:ext cx="1912102" cy="1060450"/>
            </a:xfrm>
            <a:custGeom>
              <a:avLst/>
              <a:gdLst>
                <a:gd name="T0" fmla="*/ 61 w 21600"/>
                <a:gd name="T1" fmla="*/ 0 h 21600"/>
                <a:gd name="T2" fmla="*/ 0 w 21600"/>
                <a:gd name="T3" fmla="*/ 2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11213"/>
              </a:solidFill>
              <a:round/>
              <a:headEnd/>
              <a:tailEnd/>
            </a:ln>
          </p:spPr>
          <p:txBody>
            <a:bodyPr wrap="none" anchor="ctr"/>
            <a:lstStyle/>
            <a:p>
              <a:endParaRPr lang="en-US">
                <a:solidFill>
                  <a:srgbClr val="011213"/>
                </a:solidFill>
              </a:endParaRPr>
            </a:p>
          </p:txBody>
        </p:sp>
        <p:sp>
          <p:nvSpPr>
            <p:cNvPr id="400406" name="Arc 22"/>
            <p:cNvSpPr>
              <a:spLocks/>
            </p:cNvSpPr>
            <p:nvPr/>
          </p:nvSpPr>
          <p:spPr bwMode="auto">
            <a:xfrm>
              <a:off x="4740683" y="4706938"/>
              <a:ext cx="1927092" cy="1073150"/>
            </a:xfrm>
            <a:custGeom>
              <a:avLst/>
              <a:gdLst>
                <a:gd name="T0" fmla="*/ 62 w 21600"/>
                <a:gd name="T1" fmla="*/ 21 h 21986"/>
                <a:gd name="T2" fmla="*/ 0 w 21600"/>
                <a:gd name="T3" fmla="*/ 0 h 21986"/>
                <a:gd name="T4" fmla="*/ 62 w 21600"/>
                <a:gd name="T5" fmla="*/ 0 h 21986"/>
                <a:gd name="T6" fmla="*/ 0 60000 65536"/>
                <a:gd name="T7" fmla="*/ 0 60000 65536"/>
                <a:gd name="T8" fmla="*/ 0 60000 65536"/>
                <a:gd name="T9" fmla="*/ 0 w 21600"/>
                <a:gd name="T10" fmla="*/ 0 h 21986"/>
                <a:gd name="T11" fmla="*/ 21600 w 21600"/>
                <a:gd name="T12" fmla="*/ 21986 h 21986"/>
              </a:gdLst>
              <a:ahLst/>
              <a:cxnLst>
                <a:cxn ang="T6">
                  <a:pos x="T0" y="T1"/>
                </a:cxn>
                <a:cxn ang="T7">
                  <a:pos x="T2" y="T3"/>
                </a:cxn>
                <a:cxn ang="T8">
                  <a:pos x="T4" y="T5"/>
                </a:cxn>
              </a:cxnLst>
              <a:rect l="T9" t="T10" r="T11" b="T12"/>
              <a:pathLst>
                <a:path w="21600" h="21986" fill="none" extrusionOk="0">
                  <a:moveTo>
                    <a:pt x="21600" y="21986"/>
                  </a:moveTo>
                  <a:cubicBezTo>
                    <a:pt x="9670" y="21986"/>
                    <a:pt x="0" y="12315"/>
                    <a:pt x="0" y="386"/>
                  </a:cubicBezTo>
                  <a:cubicBezTo>
                    <a:pt x="-1" y="257"/>
                    <a:pt x="1" y="128"/>
                    <a:pt x="3" y="0"/>
                  </a:cubicBezTo>
                </a:path>
                <a:path w="21600" h="21986" stroke="0" extrusionOk="0">
                  <a:moveTo>
                    <a:pt x="21600" y="21986"/>
                  </a:moveTo>
                  <a:cubicBezTo>
                    <a:pt x="9670" y="21986"/>
                    <a:pt x="0" y="12315"/>
                    <a:pt x="0" y="386"/>
                  </a:cubicBezTo>
                  <a:cubicBezTo>
                    <a:pt x="-1" y="257"/>
                    <a:pt x="1" y="128"/>
                    <a:pt x="3" y="0"/>
                  </a:cubicBezTo>
                  <a:lnTo>
                    <a:pt x="21600" y="386"/>
                  </a:lnTo>
                  <a:close/>
                </a:path>
              </a:pathLst>
            </a:custGeom>
            <a:noFill/>
            <a:ln w="25400" cap="rnd">
              <a:solidFill>
                <a:srgbClr val="011213"/>
              </a:solidFill>
              <a:round/>
              <a:headEnd/>
              <a:tailEnd/>
            </a:ln>
          </p:spPr>
          <p:txBody>
            <a:bodyPr wrap="none" anchor="ctr"/>
            <a:lstStyle/>
            <a:p>
              <a:endParaRPr lang="en-US">
                <a:solidFill>
                  <a:srgbClr val="011213"/>
                </a:solidFill>
              </a:endParaRPr>
            </a:p>
          </p:txBody>
        </p:sp>
        <p:sp>
          <p:nvSpPr>
            <p:cNvPr id="400407" name="Arc 23"/>
            <p:cNvSpPr>
              <a:spLocks/>
            </p:cNvSpPr>
            <p:nvPr/>
          </p:nvSpPr>
          <p:spPr bwMode="auto">
            <a:xfrm>
              <a:off x="4106091" y="3887788"/>
              <a:ext cx="632926" cy="831850"/>
            </a:xfrm>
            <a:custGeom>
              <a:avLst/>
              <a:gdLst>
                <a:gd name="T0" fmla="*/ 0 w 21600"/>
                <a:gd name="T1" fmla="*/ 0 h 21600"/>
                <a:gd name="T2" fmla="*/ 7 w 21600"/>
                <a:gd name="T3" fmla="*/ 13 h 21600"/>
                <a:gd name="T4" fmla="*/ 0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11213"/>
              </a:solidFill>
              <a:round/>
              <a:headEnd/>
              <a:tailEnd/>
            </a:ln>
          </p:spPr>
          <p:txBody>
            <a:bodyPr wrap="none" anchor="ctr"/>
            <a:lstStyle/>
            <a:p>
              <a:endParaRPr lang="en-US">
                <a:solidFill>
                  <a:srgbClr val="011213"/>
                </a:solidFill>
              </a:endParaRPr>
            </a:p>
          </p:txBody>
        </p:sp>
        <p:sp>
          <p:nvSpPr>
            <p:cNvPr id="400408" name="Arc 24"/>
            <p:cNvSpPr>
              <a:spLocks/>
            </p:cNvSpPr>
            <p:nvPr/>
          </p:nvSpPr>
          <p:spPr bwMode="auto">
            <a:xfrm>
              <a:off x="3474831" y="3887788"/>
              <a:ext cx="632926" cy="831850"/>
            </a:xfrm>
            <a:custGeom>
              <a:avLst/>
              <a:gdLst>
                <a:gd name="T0" fmla="*/ 0 w 21600"/>
                <a:gd name="T1" fmla="*/ 13 h 21600"/>
                <a:gd name="T2" fmla="*/ 7 w 21600"/>
                <a:gd name="T3" fmla="*/ 0 h 21600"/>
                <a:gd name="T4" fmla="*/ 7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2"/>
                    <a:pt x="9635" y="31"/>
                    <a:pt x="21543" y="0"/>
                  </a:cubicBezTo>
                </a:path>
                <a:path w="21600" h="21600" stroke="0" extrusionOk="0">
                  <a:moveTo>
                    <a:pt x="0" y="21600"/>
                  </a:moveTo>
                  <a:cubicBezTo>
                    <a:pt x="0" y="9692"/>
                    <a:pt x="9635" y="31"/>
                    <a:pt x="21543" y="0"/>
                  </a:cubicBezTo>
                  <a:lnTo>
                    <a:pt x="21600" y="21600"/>
                  </a:lnTo>
                  <a:close/>
                </a:path>
              </a:pathLst>
            </a:custGeom>
            <a:noFill/>
            <a:ln w="25400" cap="rnd">
              <a:solidFill>
                <a:srgbClr val="011213"/>
              </a:solidFill>
              <a:round/>
              <a:headEnd/>
              <a:tailEnd/>
            </a:ln>
          </p:spPr>
          <p:txBody>
            <a:bodyPr wrap="none" anchor="ctr"/>
            <a:lstStyle/>
            <a:p>
              <a:endParaRPr lang="en-US">
                <a:solidFill>
                  <a:srgbClr val="011213"/>
                </a:solidFill>
              </a:endParaRPr>
            </a:p>
          </p:txBody>
        </p:sp>
        <p:sp>
          <p:nvSpPr>
            <p:cNvPr id="400409" name="Line 25"/>
            <p:cNvSpPr>
              <a:spLocks noChangeShapeType="1"/>
            </p:cNvSpPr>
            <p:nvPr/>
          </p:nvSpPr>
          <p:spPr bwMode="auto">
            <a:xfrm flipV="1">
              <a:off x="4101095" y="3200400"/>
              <a:ext cx="0" cy="2374901"/>
            </a:xfrm>
            <a:prstGeom prst="line">
              <a:avLst/>
            </a:prstGeom>
            <a:noFill/>
            <a:ln w="25400">
              <a:solidFill>
                <a:srgbClr val="011213"/>
              </a:solidFill>
              <a:prstDash val="sysDot"/>
              <a:round/>
              <a:headEnd/>
              <a:tailEnd/>
            </a:ln>
          </p:spPr>
          <p:txBody>
            <a:bodyPr wrap="none" anchor="ctr"/>
            <a:lstStyle/>
            <a:p>
              <a:endParaRPr lang="en-US">
                <a:solidFill>
                  <a:srgbClr val="011213"/>
                </a:solidFill>
              </a:endParaRPr>
            </a:p>
          </p:txBody>
        </p:sp>
      </p:grpSp>
      <p:sp>
        <p:nvSpPr>
          <p:cNvPr id="400389" name="Text Box 26"/>
          <p:cNvSpPr txBox="1">
            <a:spLocks noChangeArrowheads="1"/>
          </p:cNvSpPr>
          <p:nvPr/>
        </p:nvSpPr>
        <p:spPr bwMode="auto">
          <a:xfrm>
            <a:off x="1222949" y="1752600"/>
            <a:ext cx="6420864" cy="2185988"/>
          </a:xfrm>
          <a:prstGeom prst="rect">
            <a:avLst/>
          </a:prstGeom>
          <a:noFill/>
          <a:ln w="9525">
            <a:noFill/>
            <a:miter lim="800000"/>
            <a:headEnd/>
            <a:tailEnd/>
          </a:ln>
        </p:spPr>
        <p:txBody>
          <a:bodyPr/>
          <a:lstStyle/>
          <a:p>
            <a:pPr marL="342900" indent="-342900" algn="l" eaLnBrk="0" hangingPunct="0">
              <a:spcBef>
                <a:spcPct val="20000"/>
              </a:spcBef>
              <a:buClr>
                <a:srgbClr val="FF9900"/>
              </a:buClr>
              <a:buSzPct val="75000"/>
              <a:buFont typeface="Monotype Sorts" pitchFamily="2" charset="2"/>
              <a:buChar char="n"/>
            </a:pPr>
            <a:r>
              <a:rPr lang="en-US" sz="2800" b="0">
                <a:solidFill>
                  <a:srgbClr val="011213"/>
                </a:solidFill>
                <a:latin typeface="Times New Roman" pitchFamily="18" charset="0"/>
              </a:rPr>
              <a:t>2 standard deviations (+/- 1) = 68.26 %</a:t>
            </a:r>
          </a:p>
          <a:p>
            <a:pPr marL="342900" indent="-342900" algn="l" eaLnBrk="0" hangingPunct="0">
              <a:spcBef>
                <a:spcPct val="20000"/>
              </a:spcBef>
              <a:buClr>
                <a:srgbClr val="FF9900"/>
              </a:buClr>
              <a:buSzPct val="75000"/>
              <a:buFont typeface="Monotype Sorts" pitchFamily="2" charset="2"/>
              <a:buChar char="n"/>
            </a:pPr>
            <a:r>
              <a:rPr lang="en-US" sz="2800" b="0">
                <a:solidFill>
                  <a:srgbClr val="011213"/>
                </a:solidFill>
                <a:latin typeface="Times New Roman" pitchFamily="18" charset="0"/>
              </a:rPr>
              <a:t>4 standard deviations (+/- 2) = 95.46 %</a:t>
            </a:r>
          </a:p>
          <a:p>
            <a:pPr marL="342900" indent="-342900" algn="l" eaLnBrk="0" hangingPunct="0">
              <a:spcBef>
                <a:spcPct val="20000"/>
              </a:spcBef>
              <a:buClr>
                <a:srgbClr val="FF9900"/>
              </a:buClr>
              <a:buSzPct val="75000"/>
              <a:buFont typeface="Monotype Sorts" pitchFamily="2" charset="2"/>
              <a:buChar char="n"/>
            </a:pPr>
            <a:r>
              <a:rPr lang="en-US" sz="2800" b="0">
                <a:solidFill>
                  <a:srgbClr val="011213"/>
                </a:solidFill>
                <a:latin typeface="Times New Roman" pitchFamily="18" charset="0"/>
              </a:rPr>
              <a:t>6 standard deviations (+/- 3) = 99.73 %</a:t>
            </a:r>
          </a:p>
          <a:p>
            <a:pPr marL="342900" indent="-342900" algn="l" eaLnBrk="0" hangingPunct="0"/>
            <a:endParaRPr lang="en-US" sz="2800" b="0">
              <a:solidFill>
                <a:srgbClr val="011213"/>
              </a:solidFill>
              <a:latin typeface="Times New Roman" pitchFamily="18" charset="0"/>
            </a:endParaRPr>
          </a:p>
        </p:txBody>
      </p:sp>
    </p:spTree>
    <p:extLst>
      <p:ext uri="{BB962C8B-B14F-4D97-AF65-F5344CB8AC3E}">
        <p14:creationId xmlns:p14="http://schemas.microsoft.com/office/powerpoint/2010/main" val="22336119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LEARNING OBJECTIVE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2057400"/>
            <a:ext cx="8534400" cy="4038600"/>
          </a:xfrm>
          <a:prstGeom prst="rect">
            <a:avLst/>
          </a:prstGeom>
        </p:spPr>
        <p:txBody>
          <a:bodyPr/>
          <a:lstStyle/>
          <a:p>
            <a:pPr fontAlgn="auto">
              <a:lnSpc>
                <a:spcPct val="115000"/>
              </a:lnSpc>
              <a:spcBef>
                <a:spcPts val="0"/>
              </a:spcBef>
              <a:spcAft>
                <a:spcPts val="0"/>
              </a:spcAft>
              <a:defRPr/>
            </a:pPr>
            <a:r>
              <a:rPr lang="en-US" sz="3200" b="1" kern="0" dirty="0" smtClean="0">
                <a:solidFill>
                  <a:schemeClr val="accent1">
                    <a:lumMod val="50000"/>
                  </a:schemeClr>
                </a:solidFill>
                <a:latin typeface="+mn-lt"/>
                <a:cs typeface="+mn-cs"/>
              </a:rPr>
              <a:t>Understand </a:t>
            </a:r>
            <a:r>
              <a:rPr lang="en-US" sz="3200" b="1" kern="0" dirty="0">
                <a:solidFill>
                  <a:schemeClr val="accent1">
                    <a:lumMod val="50000"/>
                  </a:schemeClr>
                </a:solidFill>
                <a:latin typeface="+mn-lt"/>
                <a:cs typeface="+mn-cs"/>
              </a:rPr>
              <a:t>the process of in-depth analysis or Quantitative Risk  Analysis of only those risks shortlisted from earlier </a:t>
            </a:r>
            <a:r>
              <a:rPr lang="en-US" sz="3200" b="1" kern="0" dirty="0" smtClean="0">
                <a:solidFill>
                  <a:schemeClr val="accent1">
                    <a:lumMod val="50000"/>
                  </a:schemeClr>
                </a:solidFill>
                <a:latin typeface="+mn-lt"/>
                <a:cs typeface="+mn-cs"/>
              </a:rPr>
              <a:t>process. Perform </a:t>
            </a:r>
            <a:r>
              <a:rPr lang="en-US" sz="3200" b="1" kern="0" dirty="0">
                <a:solidFill>
                  <a:schemeClr val="accent1">
                    <a:lumMod val="50000"/>
                  </a:schemeClr>
                </a:solidFill>
                <a:latin typeface="+mn-lt"/>
                <a:cs typeface="+mn-cs"/>
              </a:rPr>
              <a:t>Quantitative Risk Analysis using various Quantitative Risk Analysis Tools &amp; Techniques and Documenting the Results.</a:t>
            </a:r>
          </a:p>
          <a:p>
            <a:pPr>
              <a:lnSpc>
                <a:spcPct val="115000"/>
              </a:lnSpc>
              <a:spcBef>
                <a:spcPts val="0"/>
              </a:spcBef>
              <a:spcAft>
                <a:spcPts val="0"/>
              </a:spcAft>
            </a:pPr>
            <a:endParaRPr lang="en-US" sz="3200" b="1" kern="0" dirty="0">
              <a:solidFill>
                <a:schemeClr val="accent1">
                  <a:lumMod val="50000"/>
                </a:schemeClr>
              </a:solidFill>
              <a:latin typeface="+mn-lt"/>
              <a:cs typeface="+mn-cs"/>
            </a:endParaRPr>
          </a:p>
          <a:p>
            <a:pPr algn="ctr">
              <a:lnSpc>
                <a:spcPct val="115000"/>
              </a:lnSpc>
              <a:spcBef>
                <a:spcPts val="0"/>
              </a:spcBef>
              <a:spcAft>
                <a:spcPts val="0"/>
              </a:spcAft>
            </a:pPr>
            <a:endParaRPr lang="en-US" sz="3200" b="1" kern="0" dirty="0">
              <a:solidFill>
                <a:schemeClr val="accent1">
                  <a:lumMod val="50000"/>
                </a:schemeClr>
              </a:solidFill>
              <a:latin typeface="+mn-lt"/>
              <a:cs typeface="+mn-cs"/>
            </a:endParaRPr>
          </a:p>
          <a:p>
            <a:pPr marL="0" marR="0" algn="ctr">
              <a:lnSpc>
                <a:spcPct val="115000"/>
              </a:lnSpc>
              <a:spcBef>
                <a:spcPts val="0"/>
              </a:spcBef>
              <a:spcAft>
                <a:spcPts val="0"/>
              </a:spcAft>
            </a:pPr>
            <a:endParaRPr lang="en-US" sz="3200" b="1" kern="0" dirty="0">
              <a:solidFill>
                <a:srgbClr val="FF6600"/>
              </a:solidFill>
              <a:latin typeface="+mn-lt"/>
              <a:cs typeface="+mn-cs"/>
            </a:endParaRPr>
          </a:p>
        </p:txBody>
      </p:sp>
      <p:sp>
        <p:nvSpPr>
          <p:cNvPr id="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0690" name="Rectangle 2"/>
          <p:cNvSpPr>
            <a:spLocks noGrp="1" noChangeArrowheads="1"/>
          </p:cNvSpPr>
          <p:nvPr>
            <p:ph type="body" idx="1"/>
          </p:nvPr>
        </p:nvSpPr>
        <p:spPr>
          <a:xfrm>
            <a:off x="304800" y="3388638"/>
            <a:ext cx="8610600" cy="3200400"/>
          </a:xfrm>
        </p:spPr>
        <p:txBody>
          <a:bodyPr/>
          <a:lstStyle/>
          <a:p>
            <a:pPr eaLnBrk="1" hangingPunct="1"/>
            <a:r>
              <a:rPr lang="en-US" altLang="ja-JP" sz="2400" b="1" dirty="0" smtClean="0">
                <a:solidFill>
                  <a:schemeClr val="accent1">
                    <a:lumMod val="50000"/>
                  </a:schemeClr>
                </a:solidFill>
              </a:rPr>
              <a:t>There is some probability that the duration could be anywhere from 30 to 42 hours.</a:t>
            </a:r>
          </a:p>
          <a:p>
            <a:pPr eaLnBrk="1" hangingPunct="1"/>
            <a:r>
              <a:rPr lang="en-US" sz="2400" b="1" dirty="0" smtClean="0">
                <a:solidFill>
                  <a:schemeClr val="accent1">
                    <a:lumMod val="50000"/>
                  </a:schemeClr>
                </a:solidFill>
              </a:rPr>
              <a:t>Estimate is really a continuous probability distribution or range of probabilities.</a:t>
            </a:r>
          </a:p>
          <a:p>
            <a:pPr eaLnBrk="1" hangingPunct="1"/>
            <a:r>
              <a:rPr lang="en-US" sz="2400" b="1" dirty="0" smtClean="0">
                <a:solidFill>
                  <a:schemeClr val="accent1">
                    <a:lumMod val="50000"/>
                  </a:schemeClr>
                </a:solidFill>
              </a:rPr>
              <a:t>Wider the range (standard deviation), more is the uncertainty.</a:t>
            </a:r>
          </a:p>
          <a:p>
            <a:pPr eaLnBrk="1" hangingPunct="1"/>
            <a:r>
              <a:rPr lang="en-US" sz="2400" b="1" dirty="0" smtClean="0">
                <a:solidFill>
                  <a:schemeClr val="accent1">
                    <a:lumMod val="50000"/>
                  </a:schemeClr>
                </a:solidFill>
              </a:rPr>
              <a:t>It is called a triangular distribution.</a:t>
            </a:r>
          </a:p>
          <a:p>
            <a:pPr eaLnBrk="1" hangingPunct="1"/>
            <a:r>
              <a:rPr lang="en-US" sz="2400" b="1" dirty="0" smtClean="0">
                <a:solidFill>
                  <a:schemeClr val="accent1">
                    <a:lumMod val="50000"/>
                  </a:schemeClr>
                </a:solidFill>
              </a:rPr>
              <a:t>Most likely estimate is not in the middle.</a:t>
            </a:r>
          </a:p>
          <a:p>
            <a:pPr eaLnBrk="1" hangingPunct="1"/>
            <a:endParaRPr lang="en-US" sz="2000" dirty="0" smtClean="0"/>
          </a:p>
        </p:txBody>
      </p:sp>
      <p:sp>
        <p:nvSpPr>
          <p:cNvPr id="2290691" name="Rectangle 3"/>
          <p:cNvSpPr>
            <a:spLocks noGrp="1" noChangeArrowheads="1"/>
          </p:cNvSpPr>
          <p:nvPr>
            <p:ph type="title"/>
          </p:nvPr>
        </p:nvSpPr>
        <p:spPr>
          <a:xfrm>
            <a:off x="1828800" y="370582"/>
            <a:ext cx="7543800" cy="1077218"/>
          </a:xfrm>
          <a:noFill/>
        </p:spPr>
        <p:txBody>
          <a:bodyPr wrap="square">
            <a:spAutoFit/>
            <a:scene3d>
              <a:camera prst="orthographicFront"/>
              <a:lightRig rig="threePt" dir="t"/>
            </a:scene3d>
            <a:sp3d extrusionH="57150">
              <a:bevelT w="38100" h="38100" prst="angle"/>
            </a:sp3d>
          </a:bodyPr>
          <a:lstStyle/>
          <a:p>
            <a:pPr algn="ctr" eaLnBrk="1" hangingPunct="1">
              <a:defRPr/>
            </a:pP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Continuous Probability Distribution</a:t>
            </a:r>
            <a:b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b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Triangular Distribution</a:t>
            </a:r>
          </a:p>
        </p:txBody>
      </p:sp>
      <p:sp>
        <p:nvSpPr>
          <p:cNvPr id="2" name="Isosceles Triangle 1"/>
          <p:cNvSpPr/>
          <p:nvPr/>
        </p:nvSpPr>
        <p:spPr>
          <a:xfrm>
            <a:off x="2209800" y="1524000"/>
            <a:ext cx="4800600" cy="1295400"/>
          </a:xfrm>
          <a:prstGeom prst="triangle">
            <a:avLst>
              <a:gd name="adj" fmla="val 2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05000" y="2823865"/>
            <a:ext cx="609600" cy="461665"/>
          </a:xfrm>
          <a:prstGeom prst="rect">
            <a:avLst/>
          </a:prstGeom>
          <a:noFill/>
        </p:spPr>
        <p:txBody>
          <a:bodyPr wrap="square" rtlCol="0">
            <a:spAutoFit/>
          </a:bodyPr>
          <a:lstStyle/>
          <a:p>
            <a:r>
              <a:rPr lang="en-US" sz="2400" b="1" dirty="0">
                <a:solidFill>
                  <a:schemeClr val="accent1">
                    <a:lumMod val="50000"/>
                  </a:schemeClr>
                </a:solidFill>
                <a:latin typeface="+mn-lt"/>
                <a:cs typeface="+mn-cs"/>
              </a:rPr>
              <a:t>30</a:t>
            </a:r>
          </a:p>
        </p:txBody>
      </p:sp>
      <p:cxnSp>
        <p:nvCxnSpPr>
          <p:cNvPr id="5" name="Straight Connector 4"/>
          <p:cNvCxnSpPr>
            <a:stCxn id="2" idx="0"/>
            <a:endCxn id="2" idx="3"/>
          </p:cNvCxnSpPr>
          <p:nvPr/>
        </p:nvCxnSpPr>
        <p:spPr>
          <a:xfrm>
            <a:off x="3428432" y="1524000"/>
            <a:ext cx="0" cy="1295400"/>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200400" y="2819400"/>
            <a:ext cx="609600" cy="461665"/>
          </a:xfrm>
          <a:prstGeom prst="rect">
            <a:avLst/>
          </a:prstGeom>
          <a:noFill/>
        </p:spPr>
        <p:txBody>
          <a:bodyPr wrap="square" rtlCol="0">
            <a:spAutoFit/>
          </a:bodyPr>
          <a:lstStyle/>
          <a:p>
            <a:r>
              <a:rPr lang="en-US" sz="2400" b="1" dirty="0" smtClean="0">
                <a:solidFill>
                  <a:schemeClr val="accent1">
                    <a:lumMod val="50000"/>
                  </a:schemeClr>
                </a:solidFill>
                <a:latin typeface="+mn-lt"/>
                <a:cs typeface="+mn-cs"/>
              </a:rPr>
              <a:t>33</a:t>
            </a:r>
            <a:endParaRPr lang="en-US" sz="2400" b="1" dirty="0">
              <a:solidFill>
                <a:schemeClr val="accent1">
                  <a:lumMod val="50000"/>
                </a:schemeClr>
              </a:solidFill>
              <a:latin typeface="+mn-lt"/>
              <a:cs typeface="+mn-cs"/>
            </a:endParaRPr>
          </a:p>
        </p:txBody>
      </p:sp>
      <p:sp>
        <p:nvSpPr>
          <p:cNvPr id="11" name="TextBox 10"/>
          <p:cNvSpPr txBox="1"/>
          <p:nvPr/>
        </p:nvSpPr>
        <p:spPr>
          <a:xfrm>
            <a:off x="6858000" y="2819400"/>
            <a:ext cx="609600" cy="461665"/>
          </a:xfrm>
          <a:prstGeom prst="rect">
            <a:avLst/>
          </a:prstGeom>
          <a:noFill/>
        </p:spPr>
        <p:txBody>
          <a:bodyPr wrap="square" rtlCol="0">
            <a:spAutoFit/>
          </a:bodyPr>
          <a:lstStyle/>
          <a:p>
            <a:r>
              <a:rPr lang="en-US" sz="2400" b="1" dirty="0" smtClean="0">
                <a:solidFill>
                  <a:schemeClr val="accent1">
                    <a:lumMod val="50000"/>
                  </a:schemeClr>
                </a:solidFill>
                <a:latin typeface="+mn-lt"/>
                <a:cs typeface="+mn-cs"/>
              </a:rPr>
              <a:t>42</a:t>
            </a:r>
            <a:endParaRPr lang="en-US" sz="2400" b="1" dirty="0">
              <a:solidFill>
                <a:schemeClr val="accent1">
                  <a:lumMod val="50000"/>
                </a:schemeClr>
              </a:solidFill>
              <a:latin typeface="+mn-lt"/>
              <a:cs typeface="+mn-cs"/>
            </a:endParaRPr>
          </a:p>
        </p:txBody>
      </p:sp>
      <p:cxnSp>
        <p:nvCxnSpPr>
          <p:cNvPr id="9" name="Straight Arrow Connector 8"/>
          <p:cNvCxnSpPr/>
          <p:nvPr/>
        </p:nvCxnSpPr>
        <p:spPr>
          <a:xfrm flipV="1">
            <a:off x="1905000" y="1524000"/>
            <a:ext cx="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3200400" y="3281065"/>
            <a:ext cx="2971800" cy="44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4610100" y="2819400"/>
            <a:ext cx="1104900" cy="461665"/>
          </a:xfrm>
          <a:prstGeom prst="rect">
            <a:avLst/>
          </a:prstGeom>
          <a:noFill/>
        </p:spPr>
        <p:txBody>
          <a:bodyPr wrap="square" rtlCol="0">
            <a:spAutoFit/>
          </a:bodyPr>
          <a:lstStyle/>
          <a:p>
            <a:r>
              <a:rPr lang="en-US" sz="2400" b="1" dirty="0" smtClean="0">
                <a:solidFill>
                  <a:schemeClr val="accent1">
                    <a:lumMod val="50000"/>
                  </a:schemeClr>
                </a:solidFill>
                <a:latin typeface="+mn-lt"/>
                <a:cs typeface="+mn-cs"/>
              </a:rPr>
              <a:t>Time</a:t>
            </a:r>
            <a:endParaRPr lang="en-US" sz="2400" b="1" dirty="0">
              <a:solidFill>
                <a:schemeClr val="accent1">
                  <a:lumMod val="50000"/>
                </a:schemeClr>
              </a:solidFill>
              <a:latin typeface="+mn-lt"/>
              <a:cs typeface="+mn-cs"/>
            </a:endParaRPr>
          </a:p>
        </p:txBody>
      </p:sp>
      <p:sp>
        <p:nvSpPr>
          <p:cNvPr id="17" name="TextBox 16"/>
          <p:cNvSpPr txBox="1"/>
          <p:nvPr/>
        </p:nvSpPr>
        <p:spPr>
          <a:xfrm>
            <a:off x="0" y="1940867"/>
            <a:ext cx="1828800" cy="461665"/>
          </a:xfrm>
          <a:prstGeom prst="rect">
            <a:avLst/>
          </a:prstGeom>
          <a:noFill/>
        </p:spPr>
        <p:txBody>
          <a:bodyPr wrap="square" rtlCol="0">
            <a:spAutoFit/>
          </a:bodyPr>
          <a:lstStyle/>
          <a:p>
            <a:r>
              <a:rPr lang="en-US" sz="2400" b="1" dirty="0" smtClean="0">
                <a:solidFill>
                  <a:schemeClr val="accent1">
                    <a:lumMod val="50000"/>
                  </a:schemeClr>
                </a:solidFill>
                <a:latin typeface="+mn-lt"/>
                <a:cs typeface="+mn-cs"/>
              </a:rPr>
              <a:t>Probability</a:t>
            </a:r>
            <a:endParaRPr lang="en-US" sz="2400" b="1" dirty="0">
              <a:solidFill>
                <a:schemeClr val="accent1">
                  <a:lumMod val="50000"/>
                </a:schemeClr>
              </a:solidFill>
              <a:latin typeface="+mn-lt"/>
              <a:cs typeface="+mn-cs"/>
            </a:endParaRPr>
          </a:p>
        </p:txBody>
      </p:sp>
    </p:spTree>
    <p:extLst>
      <p:ext uri="{BB962C8B-B14F-4D97-AF65-F5344CB8AC3E}">
        <p14:creationId xmlns:p14="http://schemas.microsoft.com/office/powerpoint/2010/main" val="56392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0690">
                                            <p:txEl>
                                              <p:pRg st="0" end="0"/>
                                            </p:txEl>
                                          </p:spTgt>
                                        </p:tgtEl>
                                        <p:attrNameLst>
                                          <p:attrName>style.visibility</p:attrName>
                                        </p:attrNameLst>
                                      </p:cBhvr>
                                      <p:to>
                                        <p:strVal val="visible"/>
                                      </p:to>
                                    </p:set>
                                    <p:animEffect transition="in" filter="wipe(left)">
                                      <p:cBhvr>
                                        <p:cTn id="7" dur="500"/>
                                        <p:tgtEl>
                                          <p:spTgt spid="22906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0690">
                                            <p:txEl>
                                              <p:pRg st="1" end="1"/>
                                            </p:txEl>
                                          </p:spTgt>
                                        </p:tgtEl>
                                        <p:attrNameLst>
                                          <p:attrName>style.visibility</p:attrName>
                                        </p:attrNameLst>
                                      </p:cBhvr>
                                      <p:to>
                                        <p:strVal val="visible"/>
                                      </p:to>
                                    </p:set>
                                    <p:animEffect transition="in" filter="wipe(left)">
                                      <p:cBhvr>
                                        <p:cTn id="12" dur="500"/>
                                        <p:tgtEl>
                                          <p:spTgt spid="2290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0690">
                                            <p:txEl>
                                              <p:pRg st="2" end="2"/>
                                            </p:txEl>
                                          </p:spTgt>
                                        </p:tgtEl>
                                        <p:attrNameLst>
                                          <p:attrName>style.visibility</p:attrName>
                                        </p:attrNameLst>
                                      </p:cBhvr>
                                      <p:to>
                                        <p:strVal val="visible"/>
                                      </p:to>
                                    </p:set>
                                    <p:animEffect transition="in" filter="wipe(left)">
                                      <p:cBhvr>
                                        <p:cTn id="17" dur="500"/>
                                        <p:tgtEl>
                                          <p:spTgt spid="22906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90690">
                                            <p:txEl>
                                              <p:pRg st="3" end="3"/>
                                            </p:txEl>
                                          </p:spTgt>
                                        </p:tgtEl>
                                        <p:attrNameLst>
                                          <p:attrName>style.visibility</p:attrName>
                                        </p:attrNameLst>
                                      </p:cBhvr>
                                      <p:to>
                                        <p:strVal val="visible"/>
                                      </p:to>
                                    </p:set>
                                    <p:animEffect transition="in" filter="wipe(left)">
                                      <p:cBhvr>
                                        <p:cTn id="22" dur="500"/>
                                        <p:tgtEl>
                                          <p:spTgt spid="22906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90690">
                                            <p:txEl>
                                              <p:pRg st="4" end="4"/>
                                            </p:txEl>
                                          </p:spTgt>
                                        </p:tgtEl>
                                        <p:attrNameLst>
                                          <p:attrName>style.visibility</p:attrName>
                                        </p:attrNameLst>
                                      </p:cBhvr>
                                      <p:to>
                                        <p:strVal val="visible"/>
                                      </p:to>
                                    </p:set>
                                    <p:animEffect transition="in" filter="wipe(left)">
                                      <p:cBhvr>
                                        <p:cTn id="27" dur="500"/>
                                        <p:tgtEl>
                                          <p:spTgt spid="229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069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461963" y="1444625"/>
            <a:ext cx="3124200" cy="2057400"/>
          </a:xfrm>
          <a:prstGeom prst="rect">
            <a:avLst/>
          </a:prstGeom>
          <a:solidFill>
            <a:schemeClr val="bg1"/>
          </a:solidFill>
          <a:ln w="9525">
            <a:solidFill>
              <a:srgbClr val="FF0000"/>
            </a:solidFill>
            <a:miter lim="800000"/>
            <a:headEnd/>
            <a:tailEnd/>
          </a:ln>
        </p:spPr>
        <p:txBody>
          <a:bodyPr wrap="none" anchor="ctr"/>
          <a:lstStyle/>
          <a:p>
            <a:endParaRPr lang="ur-PK">
              <a:solidFill>
                <a:schemeClr val="accent1">
                  <a:lumMod val="75000"/>
                </a:schemeClr>
              </a:solidFill>
            </a:endParaRPr>
          </a:p>
        </p:txBody>
      </p:sp>
      <p:sp>
        <p:nvSpPr>
          <p:cNvPr id="2275331" name="Rectangle 3"/>
          <p:cNvSpPr>
            <a:spLocks noGrp="1" noChangeArrowheads="1"/>
          </p:cNvSpPr>
          <p:nvPr>
            <p:ph type="title"/>
          </p:nvPr>
        </p:nvSpPr>
        <p:spPr>
          <a:xfrm>
            <a:off x="1371600" y="3048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SWOT</a:t>
            </a:r>
          </a:p>
        </p:txBody>
      </p:sp>
      <p:sp>
        <p:nvSpPr>
          <p:cNvPr id="459780" name="Text Box 4"/>
          <p:cNvSpPr txBox="1">
            <a:spLocks noChangeArrowheads="1"/>
          </p:cNvSpPr>
          <p:nvPr/>
        </p:nvSpPr>
        <p:spPr bwMode="auto">
          <a:xfrm>
            <a:off x="1147763" y="1597025"/>
            <a:ext cx="1676400" cy="457200"/>
          </a:xfrm>
          <a:prstGeom prst="rect">
            <a:avLst/>
          </a:prstGeom>
          <a:noFill/>
          <a:ln w="9525">
            <a:noFill/>
            <a:miter lim="800000"/>
            <a:headEnd/>
            <a:tailEnd/>
          </a:ln>
        </p:spPr>
        <p:txBody>
          <a:bodyPr>
            <a:spAutoFit/>
          </a:bodyPr>
          <a:lstStyle/>
          <a:p>
            <a:pPr algn="l">
              <a:spcBef>
                <a:spcPct val="0"/>
              </a:spcBef>
            </a:pPr>
            <a:r>
              <a:rPr lang="en-US" sz="2400" b="1" dirty="0">
                <a:solidFill>
                  <a:schemeClr val="accent6">
                    <a:lumMod val="75000"/>
                  </a:schemeClr>
                </a:solidFill>
                <a:latin typeface="Times New Roman" pitchFamily="18" charset="0"/>
              </a:rPr>
              <a:t>Strengths</a:t>
            </a:r>
          </a:p>
        </p:txBody>
      </p:sp>
      <p:sp>
        <p:nvSpPr>
          <p:cNvPr id="459781" name="Rectangle 5"/>
          <p:cNvSpPr>
            <a:spLocks noChangeArrowheads="1"/>
          </p:cNvSpPr>
          <p:nvPr/>
        </p:nvSpPr>
        <p:spPr bwMode="auto">
          <a:xfrm>
            <a:off x="5338763" y="3883025"/>
            <a:ext cx="3124200" cy="2057400"/>
          </a:xfrm>
          <a:prstGeom prst="rect">
            <a:avLst/>
          </a:prstGeom>
          <a:solidFill>
            <a:schemeClr val="bg1"/>
          </a:solidFill>
          <a:ln w="9525">
            <a:solidFill>
              <a:srgbClr val="FF0000"/>
            </a:solidFill>
            <a:miter lim="800000"/>
            <a:headEnd/>
            <a:tailEnd/>
          </a:ln>
        </p:spPr>
        <p:txBody>
          <a:bodyPr wrap="none" anchor="ctr"/>
          <a:lstStyle/>
          <a:p>
            <a:endParaRPr lang="ur-PK">
              <a:solidFill>
                <a:schemeClr val="accent1">
                  <a:lumMod val="75000"/>
                </a:schemeClr>
              </a:solidFill>
            </a:endParaRPr>
          </a:p>
        </p:txBody>
      </p:sp>
      <p:sp>
        <p:nvSpPr>
          <p:cNvPr id="459782" name="Rectangle 6"/>
          <p:cNvSpPr>
            <a:spLocks noChangeArrowheads="1"/>
          </p:cNvSpPr>
          <p:nvPr/>
        </p:nvSpPr>
        <p:spPr bwMode="auto">
          <a:xfrm>
            <a:off x="614363" y="3883025"/>
            <a:ext cx="3124200" cy="2057400"/>
          </a:xfrm>
          <a:prstGeom prst="rect">
            <a:avLst/>
          </a:prstGeom>
          <a:solidFill>
            <a:schemeClr val="bg1"/>
          </a:solidFill>
          <a:ln w="9525">
            <a:solidFill>
              <a:srgbClr val="FF0000"/>
            </a:solidFill>
            <a:miter lim="800000"/>
            <a:headEnd/>
            <a:tailEnd/>
          </a:ln>
        </p:spPr>
        <p:txBody>
          <a:bodyPr wrap="none" anchor="ctr"/>
          <a:lstStyle/>
          <a:p>
            <a:endParaRPr lang="ur-PK">
              <a:solidFill>
                <a:schemeClr val="accent1">
                  <a:lumMod val="75000"/>
                </a:schemeClr>
              </a:solidFill>
            </a:endParaRPr>
          </a:p>
        </p:txBody>
      </p:sp>
      <p:sp>
        <p:nvSpPr>
          <p:cNvPr id="459783" name="Rectangle 7"/>
          <p:cNvSpPr>
            <a:spLocks noChangeArrowheads="1"/>
          </p:cNvSpPr>
          <p:nvPr/>
        </p:nvSpPr>
        <p:spPr bwMode="auto">
          <a:xfrm>
            <a:off x="5338763" y="1444625"/>
            <a:ext cx="3124200" cy="2057400"/>
          </a:xfrm>
          <a:prstGeom prst="rect">
            <a:avLst/>
          </a:prstGeom>
          <a:solidFill>
            <a:schemeClr val="bg1"/>
          </a:solidFill>
          <a:ln w="9525">
            <a:solidFill>
              <a:srgbClr val="FF0000"/>
            </a:solidFill>
            <a:miter lim="800000"/>
            <a:headEnd/>
            <a:tailEnd/>
          </a:ln>
        </p:spPr>
        <p:txBody>
          <a:bodyPr wrap="none" anchor="ctr"/>
          <a:lstStyle/>
          <a:p>
            <a:pPr>
              <a:spcBef>
                <a:spcPct val="0"/>
              </a:spcBef>
            </a:pPr>
            <a:endParaRPr lang="ur-PK" sz="2400" b="0">
              <a:solidFill>
                <a:schemeClr val="accent1">
                  <a:lumMod val="75000"/>
                </a:schemeClr>
              </a:solidFill>
              <a:latin typeface="Times New Roman" pitchFamily="18" charset="0"/>
            </a:endParaRPr>
          </a:p>
        </p:txBody>
      </p:sp>
      <p:sp>
        <p:nvSpPr>
          <p:cNvPr id="459784" name="Text Box 8"/>
          <p:cNvSpPr txBox="1">
            <a:spLocks noChangeArrowheads="1"/>
          </p:cNvSpPr>
          <p:nvPr/>
        </p:nvSpPr>
        <p:spPr bwMode="auto">
          <a:xfrm>
            <a:off x="6100763" y="1597025"/>
            <a:ext cx="1741823" cy="461665"/>
          </a:xfrm>
          <a:prstGeom prst="rect">
            <a:avLst/>
          </a:prstGeom>
          <a:noFill/>
          <a:ln w="9525">
            <a:noFill/>
            <a:miter lim="800000"/>
            <a:headEnd/>
            <a:tailEnd/>
          </a:ln>
        </p:spPr>
        <p:txBody>
          <a:bodyPr wrap="none">
            <a:spAutoFit/>
          </a:bodyPr>
          <a:lstStyle/>
          <a:p>
            <a:pPr algn="l">
              <a:spcBef>
                <a:spcPct val="0"/>
              </a:spcBef>
            </a:pPr>
            <a:r>
              <a:rPr lang="en-US" sz="2400" b="1" dirty="0">
                <a:solidFill>
                  <a:srgbClr val="FF0000"/>
                </a:solidFill>
                <a:latin typeface="Times New Roman" pitchFamily="18" charset="0"/>
              </a:rPr>
              <a:t>Weaknesses</a:t>
            </a:r>
          </a:p>
        </p:txBody>
      </p:sp>
      <p:sp>
        <p:nvSpPr>
          <p:cNvPr id="459785" name="Text Box 9"/>
          <p:cNvSpPr txBox="1">
            <a:spLocks noChangeArrowheads="1"/>
          </p:cNvSpPr>
          <p:nvPr/>
        </p:nvSpPr>
        <p:spPr bwMode="auto">
          <a:xfrm>
            <a:off x="1147763" y="4111625"/>
            <a:ext cx="2031325" cy="461665"/>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6">
                    <a:lumMod val="75000"/>
                  </a:schemeClr>
                </a:solidFill>
                <a:latin typeface="Times New Roman" pitchFamily="18" charset="0"/>
              </a:rPr>
              <a:t>Opportunities</a:t>
            </a:r>
          </a:p>
        </p:txBody>
      </p:sp>
      <p:sp>
        <p:nvSpPr>
          <p:cNvPr id="459786" name="Text Box 10"/>
          <p:cNvSpPr txBox="1">
            <a:spLocks noChangeArrowheads="1"/>
          </p:cNvSpPr>
          <p:nvPr/>
        </p:nvSpPr>
        <p:spPr bwMode="auto">
          <a:xfrm>
            <a:off x="6389688" y="4035425"/>
            <a:ext cx="1205010" cy="461665"/>
          </a:xfrm>
          <a:prstGeom prst="rect">
            <a:avLst/>
          </a:prstGeom>
          <a:noFill/>
          <a:ln w="9525">
            <a:noFill/>
            <a:miter lim="800000"/>
            <a:headEnd/>
            <a:tailEnd/>
          </a:ln>
        </p:spPr>
        <p:txBody>
          <a:bodyPr wrap="none">
            <a:spAutoFit/>
          </a:bodyPr>
          <a:lstStyle/>
          <a:p>
            <a:pPr algn="l">
              <a:spcBef>
                <a:spcPct val="0"/>
              </a:spcBef>
            </a:pPr>
            <a:r>
              <a:rPr lang="en-US" sz="2400" b="1" dirty="0">
                <a:solidFill>
                  <a:srgbClr val="FF0000"/>
                </a:solidFill>
                <a:latin typeface="Times New Roman" pitchFamily="18" charset="0"/>
              </a:rPr>
              <a:t>Threats</a:t>
            </a:r>
          </a:p>
        </p:txBody>
      </p:sp>
      <p:sp>
        <p:nvSpPr>
          <p:cNvPr id="459787" name="Text Box 11"/>
          <p:cNvSpPr txBox="1">
            <a:spLocks noChangeArrowheads="1"/>
          </p:cNvSpPr>
          <p:nvPr/>
        </p:nvSpPr>
        <p:spPr bwMode="auto">
          <a:xfrm>
            <a:off x="3890963" y="2054225"/>
            <a:ext cx="1250950" cy="457200"/>
          </a:xfrm>
          <a:prstGeom prst="rect">
            <a:avLst/>
          </a:prstGeom>
          <a:noFill/>
          <a:ln w="9525">
            <a:noFill/>
            <a:miter lim="800000"/>
            <a:headEnd/>
            <a:tailEnd/>
          </a:ln>
        </p:spPr>
        <p:txBody>
          <a:bodyPr wrap="none">
            <a:spAutoFit/>
          </a:bodyPr>
          <a:lstStyle/>
          <a:p>
            <a:pPr algn="l">
              <a:spcBef>
                <a:spcPct val="0"/>
              </a:spcBef>
            </a:pPr>
            <a:r>
              <a:rPr lang="en-US" sz="2400">
                <a:solidFill>
                  <a:schemeClr val="bg1"/>
                </a:solidFill>
                <a:latin typeface="Times New Roman" pitchFamily="18" charset="0"/>
              </a:rPr>
              <a:t>Internal</a:t>
            </a:r>
          </a:p>
        </p:txBody>
      </p:sp>
      <p:sp>
        <p:nvSpPr>
          <p:cNvPr id="459788" name="Text Box 12"/>
          <p:cNvSpPr txBox="1">
            <a:spLocks noChangeArrowheads="1"/>
          </p:cNvSpPr>
          <p:nvPr/>
        </p:nvSpPr>
        <p:spPr bwMode="auto">
          <a:xfrm>
            <a:off x="3967163" y="4416425"/>
            <a:ext cx="1317625" cy="457200"/>
          </a:xfrm>
          <a:prstGeom prst="rect">
            <a:avLst/>
          </a:prstGeom>
          <a:noFill/>
          <a:ln w="9525">
            <a:noFill/>
            <a:miter lim="800000"/>
            <a:headEnd/>
            <a:tailEnd/>
          </a:ln>
        </p:spPr>
        <p:txBody>
          <a:bodyPr wrap="none">
            <a:spAutoFit/>
          </a:bodyPr>
          <a:lstStyle/>
          <a:p>
            <a:pPr algn="l">
              <a:spcBef>
                <a:spcPct val="0"/>
              </a:spcBef>
            </a:pPr>
            <a:r>
              <a:rPr lang="en-US" sz="2400">
                <a:solidFill>
                  <a:schemeClr val="bg1"/>
                </a:solidFill>
                <a:latin typeface="Times New Roman" pitchFamily="18" charset="0"/>
              </a:rPr>
              <a:t>External</a:t>
            </a:r>
          </a:p>
        </p:txBody>
      </p:sp>
      <p:sp>
        <p:nvSpPr>
          <p:cNvPr id="459789" name="Text Box 13"/>
          <p:cNvSpPr txBox="1">
            <a:spLocks noChangeArrowheads="1"/>
          </p:cNvSpPr>
          <p:nvPr/>
        </p:nvSpPr>
        <p:spPr bwMode="auto">
          <a:xfrm>
            <a:off x="1223963" y="2359025"/>
            <a:ext cx="1390124" cy="461665"/>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1">
                    <a:lumMod val="50000"/>
                  </a:schemeClr>
                </a:solidFill>
                <a:latin typeface="Times New Roman" pitchFamily="18" charset="0"/>
              </a:rPr>
              <a:t>Build On</a:t>
            </a:r>
          </a:p>
        </p:txBody>
      </p:sp>
      <p:sp>
        <p:nvSpPr>
          <p:cNvPr id="459790" name="Text Box 14"/>
          <p:cNvSpPr txBox="1">
            <a:spLocks noChangeArrowheads="1"/>
          </p:cNvSpPr>
          <p:nvPr/>
        </p:nvSpPr>
        <p:spPr bwMode="auto">
          <a:xfrm>
            <a:off x="5427255" y="2435225"/>
            <a:ext cx="2878545" cy="461665"/>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1">
                    <a:lumMod val="50000"/>
                  </a:schemeClr>
                </a:solidFill>
                <a:latin typeface="Times New Roman" pitchFamily="18" charset="0"/>
              </a:rPr>
              <a:t>Eliminate or Reduce</a:t>
            </a:r>
          </a:p>
        </p:txBody>
      </p:sp>
      <p:sp>
        <p:nvSpPr>
          <p:cNvPr id="459791" name="Text Box 15"/>
          <p:cNvSpPr txBox="1">
            <a:spLocks noChangeArrowheads="1"/>
          </p:cNvSpPr>
          <p:nvPr/>
        </p:nvSpPr>
        <p:spPr bwMode="auto">
          <a:xfrm>
            <a:off x="6373813" y="4797425"/>
            <a:ext cx="1293944" cy="461665"/>
          </a:xfrm>
          <a:prstGeom prst="rect">
            <a:avLst/>
          </a:prstGeom>
          <a:noFill/>
          <a:ln w="9525">
            <a:noFill/>
            <a:miter lim="800000"/>
            <a:headEnd/>
            <a:tailEnd/>
          </a:ln>
        </p:spPr>
        <p:txBody>
          <a:bodyPr wrap="none">
            <a:spAutoFit/>
          </a:bodyPr>
          <a:lstStyle/>
          <a:p>
            <a:pPr algn="l">
              <a:spcBef>
                <a:spcPct val="0"/>
              </a:spcBef>
            </a:pPr>
            <a:r>
              <a:rPr lang="en-US" sz="2400" b="1">
                <a:solidFill>
                  <a:schemeClr val="accent1">
                    <a:lumMod val="50000"/>
                  </a:schemeClr>
                </a:solidFill>
                <a:latin typeface="Times New Roman" pitchFamily="18" charset="0"/>
              </a:rPr>
              <a:t>Mitigate</a:t>
            </a:r>
          </a:p>
        </p:txBody>
      </p:sp>
      <p:sp>
        <p:nvSpPr>
          <p:cNvPr id="459792" name="Text Box 16"/>
          <p:cNvSpPr txBox="1">
            <a:spLocks noChangeArrowheads="1"/>
          </p:cNvSpPr>
          <p:nvPr/>
        </p:nvSpPr>
        <p:spPr bwMode="auto">
          <a:xfrm>
            <a:off x="1376363" y="4797425"/>
            <a:ext cx="1131887" cy="457200"/>
          </a:xfrm>
          <a:prstGeom prst="rect">
            <a:avLst/>
          </a:prstGeom>
          <a:noFill/>
          <a:ln w="9525">
            <a:noFill/>
            <a:miter lim="800000"/>
            <a:headEnd/>
            <a:tailEnd/>
          </a:ln>
        </p:spPr>
        <p:txBody>
          <a:bodyPr wrap="none">
            <a:spAutoFit/>
          </a:bodyPr>
          <a:lstStyle/>
          <a:p>
            <a:pPr algn="l">
              <a:spcBef>
                <a:spcPct val="0"/>
              </a:spcBef>
            </a:pPr>
            <a:r>
              <a:rPr lang="en-US" sz="2400" b="1" dirty="0">
                <a:solidFill>
                  <a:schemeClr val="accent1">
                    <a:lumMod val="50000"/>
                  </a:schemeClr>
                </a:solidFill>
                <a:latin typeface="Times New Roman" pitchFamily="18" charset="0"/>
              </a:rPr>
              <a:t>Exploit</a:t>
            </a:r>
          </a:p>
        </p:txBody>
      </p:sp>
      <p:sp>
        <p:nvSpPr>
          <p:cNvPr id="459793" name="Line 17"/>
          <p:cNvSpPr>
            <a:spLocks noChangeShapeType="1"/>
          </p:cNvSpPr>
          <p:nvPr/>
        </p:nvSpPr>
        <p:spPr bwMode="auto">
          <a:xfrm>
            <a:off x="461963" y="2130425"/>
            <a:ext cx="3124200" cy="0"/>
          </a:xfrm>
          <a:prstGeom prst="line">
            <a:avLst/>
          </a:prstGeom>
          <a:noFill/>
          <a:ln w="9525">
            <a:solidFill>
              <a:schemeClr val="tx1"/>
            </a:solidFill>
            <a:round/>
            <a:headEnd/>
            <a:tailEnd/>
          </a:ln>
        </p:spPr>
        <p:txBody>
          <a:bodyPr/>
          <a:lstStyle/>
          <a:p>
            <a:endParaRPr lang="en-US"/>
          </a:p>
        </p:txBody>
      </p:sp>
      <p:sp>
        <p:nvSpPr>
          <p:cNvPr id="459794" name="Line 18"/>
          <p:cNvSpPr>
            <a:spLocks noChangeShapeType="1"/>
          </p:cNvSpPr>
          <p:nvPr/>
        </p:nvSpPr>
        <p:spPr bwMode="auto">
          <a:xfrm>
            <a:off x="5338763" y="2130425"/>
            <a:ext cx="3048000" cy="0"/>
          </a:xfrm>
          <a:prstGeom prst="line">
            <a:avLst/>
          </a:prstGeom>
          <a:noFill/>
          <a:ln w="9525">
            <a:solidFill>
              <a:schemeClr val="tx1"/>
            </a:solidFill>
            <a:round/>
            <a:headEnd/>
            <a:tailEnd/>
          </a:ln>
        </p:spPr>
        <p:txBody>
          <a:bodyPr/>
          <a:lstStyle/>
          <a:p>
            <a:endParaRPr lang="en-US"/>
          </a:p>
        </p:txBody>
      </p:sp>
      <p:sp>
        <p:nvSpPr>
          <p:cNvPr id="459795" name="Line 19"/>
          <p:cNvSpPr>
            <a:spLocks noChangeShapeType="1"/>
          </p:cNvSpPr>
          <p:nvPr/>
        </p:nvSpPr>
        <p:spPr bwMode="auto">
          <a:xfrm>
            <a:off x="690563" y="4568825"/>
            <a:ext cx="3048000" cy="0"/>
          </a:xfrm>
          <a:prstGeom prst="line">
            <a:avLst/>
          </a:prstGeom>
          <a:noFill/>
          <a:ln w="9525">
            <a:solidFill>
              <a:schemeClr val="tx1"/>
            </a:solidFill>
            <a:round/>
            <a:headEnd/>
            <a:tailEnd/>
          </a:ln>
        </p:spPr>
        <p:txBody>
          <a:bodyPr/>
          <a:lstStyle/>
          <a:p>
            <a:endParaRPr lang="en-US"/>
          </a:p>
        </p:txBody>
      </p:sp>
      <p:sp>
        <p:nvSpPr>
          <p:cNvPr id="459796" name="Line 20"/>
          <p:cNvSpPr>
            <a:spLocks noChangeShapeType="1"/>
          </p:cNvSpPr>
          <p:nvPr/>
        </p:nvSpPr>
        <p:spPr bwMode="auto">
          <a:xfrm>
            <a:off x="5338763" y="4568825"/>
            <a:ext cx="31242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963248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8402" name="Rectangle 2"/>
          <p:cNvSpPr>
            <a:spLocks noGrp="1" noChangeArrowheads="1"/>
          </p:cNvSpPr>
          <p:nvPr>
            <p:ph type="body" idx="1"/>
          </p:nvPr>
        </p:nvSpPr>
        <p:spPr>
          <a:xfrm>
            <a:off x="481013" y="1568450"/>
            <a:ext cx="8305800" cy="4572000"/>
          </a:xfrm>
          <a:noFill/>
        </p:spPr>
        <p:txBody>
          <a:bodyPr lIns="90488" tIns="44450" rIns="90488" bIns="44450"/>
          <a:lstStyle/>
          <a:p>
            <a:pPr eaLnBrk="1" hangingPunct="1"/>
            <a:r>
              <a:rPr lang="en-US" altLang="ja-JP" sz="2000" b="1" dirty="0" smtClean="0">
                <a:solidFill>
                  <a:schemeClr val="accent1">
                    <a:lumMod val="50000"/>
                  </a:schemeClr>
                </a:solidFill>
              </a:rPr>
              <a:t>Probability </a:t>
            </a:r>
          </a:p>
          <a:p>
            <a:pPr lvl="1" eaLnBrk="1" hangingPunct="1"/>
            <a:r>
              <a:rPr lang="en-US" altLang="ja-JP" sz="2000" b="1" dirty="0" smtClean="0">
                <a:solidFill>
                  <a:schemeClr val="accent1">
                    <a:lumMod val="50000"/>
                  </a:schemeClr>
                </a:solidFill>
                <a:ea typeface="+mn-ea"/>
                <a:cs typeface="+mn-cs"/>
              </a:rPr>
              <a:t>Likelihood of occurrence. (Number of occurrences of an event divided by the total number of all possible occurrences)</a:t>
            </a:r>
          </a:p>
          <a:p>
            <a:pPr lvl="1" eaLnBrk="1" hangingPunct="1">
              <a:lnSpc>
                <a:spcPct val="20000"/>
              </a:lnSpc>
            </a:pPr>
            <a:endParaRPr lang="en-US" altLang="ja-JP" sz="2000" b="1" dirty="0" smtClean="0">
              <a:solidFill>
                <a:schemeClr val="accent1">
                  <a:lumMod val="50000"/>
                </a:schemeClr>
              </a:solidFill>
              <a:ea typeface="+mn-ea"/>
              <a:cs typeface="+mn-cs"/>
            </a:endParaRPr>
          </a:p>
          <a:p>
            <a:pPr eaLnBrk="1" hangingPunct="1"/>
            <a:r>
              <a:rPr lang="en-US" altLang="ja-JP" sz="2000" b="1" dirty="0" smtClean="0">
                <a:solidFill>
                  <a:schemeClr val="accent1">
                    <a:lumMod val="50000"/>
                  </a:schemeClr>
                </a:solidFill>
              </a:rPr>
              <a:t>Statistics </a:t>
            </a:r>
          </a:p>
          <a:p>
            <a:pPr lvl="1" eaLnBrk="1" hangingPunct="1"/>
            <a:r>
              <a:rPr lang="en-US" altLang="ja-JP" sz="2000" b="1" dirty="0" smtClean="0">
                <a:solidFill>
                  <a:schemeClr val="accent1">
                    <a:lumMod val="50000"/>
                  </a:schemeClr>
                </a:solidFill>
                <a:ea typeface="+mn-ea"/>
                <a:cs typeface="+mn-cs"/>
              </a:rPr>
              <a:t>Mean – Average of the values of events</a:t>
            </a:r>
          </a:p>
          <a:p>
            <a:pPr lvl="1" eaLnBrk="1" hangingPunct="1"/>
            <a:r>
              <a:rPr lang="en-US" altLang="ja-JP" sz="2000" b="1" dirty="0" smtClean="0">
                <a:solidFill>
                  <a:schemeClr val="accent1">
                    <a:lumMod val="50000"/>
                  </a:schemeClr>
                </a:solidFill>
                <a:ea typeface="+mn-ea"/>
                <a:cs typeface="+mn-cs"/>
              </a:rPr>
              <a:t>Mode – Value which occurs most often</a:t>
            </a:r>
          </a:p>
          <a:p>
            <a:pPr lvl="1" eaLnBrk="1" hangingPunct="1"/>
            <a:r>
              <a:rPr lang="en-US" altLang="ja-JP" sz="2000" b="1" dirty="0" smtClean="0">
                <a:solidFill>
                  <a:schemeClr val="accent1">
                    <a:lumMod val="50000"/>
                  </a:schemeClr>
                </a:solidFill>
                <a:ea typeface="+mn-ea"/>
                <a:cs typeface="+mn-cs"/>
              </a:rPr>
              <a:t>Median – Value in middle of the range of ordered values</a:t>
            </a:r>
          </a:p>
          <a:p>
            <a:pPr lvl="1" eaLnBrk="1" hangingPunct="1">
              <a:lnSpc>
                <a:spcPct val="20000"/>
              </a:lnSpc>
            </a:pPr>
            <a:endParaRPr lang="en-US" altLang="ja-JP" sz="2000" b="1" dirty="0" smtClean="0">
              <a:solidFill>
                <a:schemeClr val="accent1">
                  <a:lumMod val="50000"/>
                </a:schemeClr>
              </a:solidFill>
              <a:ea typeface="+mn-ea"/>
              <a:cs typeface="+mn-cs"/>
            </a:endParaRPr>
          </a:p>
          <a:p>
            <a:pPr eaLnBrk="1" hangingPunct="1"/>
            <a:r>
              <a:rPr lang="en-US" altLang="ja-JP" sz="2000" b="1" dirty="0" smtClean="0">
                <a:solidFill>
                  <a:schemeClr val="accent1">
                    <a:lumMod val="50000"/>
                  </a:schemeClr>
                </a:solidFill>
              </a:rPr>
              <a:t>Variance</a:t>
            </a:r>
          </a:p>
          <a:p>
            <a:pPr lvl="1" eaLnBrk="1" hangingPunct="1"/>
            <a:r>
              <a:rPr lang="en-US" altLang="ja-JP" sz="2000" b="1" dirty="0" smtClean="0">
                <a:solidFill>
                  <a:schemeClr val="accent1">
                    <a:lumMod val="50000"/>
                  </a:schemeClr>
                </a:solidFill>
                <a:ea typeface="+mn-ea"/>
                <a:cs typeface="+mn-cs"/>
              </a:rPr>
              <a:t> Average of the squared deviations from the mean</a:t>
            </a:r>
          </a:p>
          <a:p>
            <a:pPr lvl="1" eaLnBrk="1" hangingPunct="1"/>
            <a:r>
              <a:rPr lang="en-US" altLang="ja-JP" sz="2000" b="1" dirty="0" smtClean="0">
                <a:solidFill>
                  <a:schemeClr val="accent1">
                    <a:lumMod val="50000"/>
                  </a:schemeClr>
                </a:solidFill>
                <a:ea typeface="+mn-ea"/>
                <a:cs typeface="+mn-cs"/>
              </a:rPr>
              <a:t>	Standard deviation – Square Root of the Variance</a:t>
            </a:r>
          </a:p>
          <a:p>
            <a:pPr lvl="1" eaLnBrk="1" hangingPunct="1"/>
            <a:r>
              <a:rPr lang="en-US" altLang="ja-JP" sz="2000" b="1" dirty="0" smtClean="0">
                <a:solidFill>
                  <a:schemeClr val="accent1">
                    <a:lumMod val="50000"/>
                  </a:schemeClr>
                </a:solidFill>
                <a:ea typeface="+mn-ea"/>
                <a:cs typeface="+mn-cs"/>
              </a:rPr>
              <a:t>	Range – Values between upper &amp; lower limits</a:t>
            </a:r>
          </a:p>
          <a:p>
            <a:pPr eaLnBrk="1" hangingPunct="1">
              <a:buFontTx/>
              <a:buNone/>
            </a:pPr>
            <a:endParaRPr lang="en-US" altLang="ja-JP" sz="2000" b="1" dirty="0" smtClean="0">
              <a:solidFill>
                <a:schemeClr val="accent1">
                  <a:lumMod val="50000"/>
                </a:schemeClr>
              </a:solidFill>
            </a:endParaRPr>
          </a:p>
        </p:txBody>
      </p:sp>
      <p:sp>
        <p:nvSpPr>
          <p:cNvPr id="2278403" name="Rectangle 3"/>
          <p:cNvSpPr>
            <a:spLocks noGrp="1" noChangeArrowheads="1"/>
          </p:cNvSpPr>
          <p:nvPr>
            <p:ph type="title"/>
          </p:nvPr>
        </p:nvSpPr>
        <p:spPr>
          <a:xfrm>
            <a:off x="1371600" y="2286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Definitions</a:t>
            </a:r>
          </a:p>
        </p:txBody>
      </p:sp>
    </p:spTree>
    <p:extLst>
      <p:ext uri="{BB962C8B-B14F-4D97-AF65-F5344CB8AC3E}">
        <p14:creationId xmlns:p14="http://schemas.microsoft.com/office/powerpoint/2010/main" val="1185333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8402">
                                            <p:txEl>
                                              <p:pRg st="0" end="0"/>
                                            </p:txEl>
                                          </p:spTgt>
                                        </p:tgtEl>
                                        <p:attrNameLst>
                                          <p:attrName>style.visibility</p:attrName>
                                        </p:attrNameLst>
                                      </p:cBhvr>
                                      <p:to>
                                        <p:strVal val="visible"/>
                                      </p:to>
                                    </p:set>
                                    <p:animEffect transition="in" filter="wipe(left)">
                                      <p:cBhvr>
                                        <p:cTn id="7" dur="500"/>
                                        <p:tgtEl>
                                          <p:spTgt spid="2278402">
                                            <p:txEl>
                                              <p:pRg st="0" end="0"/>
                                            </p:txEl>
                                          </p:spTgt>
                                        </p:tgtEl>
                                      </p:cBhvr>
                                    </p:animEffect>
                                  </p:childTnLst>
                                  <p:subTnLst>
                                    <p:animClr clrSpc="rgb" dir="cw">
                                      <p:cBhvr override="childStyle">
                                        <p:cTn dur="1" fill="hold" display="0" masterRel="nextClick" afterEffect="1"/>
                                        <p:tgtEl>
                                          <p:spTgt spid="2278402">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2278402">
                                            <p:txEl>
                                              <p:pRg st="1" end="1"/>
                                            </p:txEl>
                                          </p:spTgt>
                                        </p:tgtEl>
                                        <p:attrNameLst>
                                          <p:attrName>style.visibility</p:attrName>
                                        </p:attrNameLst>
                                      </p:cBhvr>
                                      <p:to>
                                        <p:strVal val="visible"/>
                                      </p:to>
                                    </p:set>
                                    <p:animEffect transition="in" filter="wipe(left)">
                                      <p:cBhvr>
                                        <p:cTn id="10" dur="500"/>
                                        <p:tgtEl>
                                          <p:spTgt spid="2278402">
                                            <p:txEl>
                                              <p:pRg st="1" end="1"/>
                                            </p:txEl>
                                          </p:spTgt>
                                        </p:tgtEl>
                                      </p:cBhvr>
                                    </p:animEffect>
                                  </p:childTnLst>
                                  <p:subTnLst>
                                    <p:animClr clrSpc="rgb" dir="cw">
                                      <p:cBhvr override="childStyle">
                                        <p:cTn dur="1" fill="hold" display="0" masterRel="nextClick" afterEffect="1"/>
                                        <p:tgtEl>
                                          <p:spTgt spid="227840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78402">
                                            <p:txEl>
                                              <p:pRg st="3" end="3"/>
                                            </p:txEl>
                                          </p:spTgt>
                                        </p:tgtEl>
                                        <p:attrNameLst>
                                          <p:attrName>style.visibility</p:attrName>
                                        </p:attrNameLst>
                                      </p:cBhvr>
                                      <p:to>
                                        <p:strVal val="visible"/>
                                      </p:to>
                                    </p:set>
                                    <p:animEffect transition="in" filter="wipe(left)">
                                      <p:cBhvr>
                                        <p:cTn id="15" dur="500"/>
                                        <p:tgtEl>
                                          <p:spTgt spid="2278402">
                                            <p:txEl>
                                              <p:pRg st="3" end="3"/>
                                            </p:txEl>
                                          </p:spTgt>
                                        </p:tgtEl>
                                      </p:cBhvr>
                                    </p:animEffect>
                                  </p:childTnLst>
                                  <p:subTnLst>
                                    <p:animClr clrSpc="rgb" dir="cw">
                                      <p:cBhvr override="childStyle">
                                        <p:cTn dur="1" fill="hold" display="0" masterRel="nextClick" afterEffect="1"/>
                                        <p:tgtEl>
                                          <p:spTgt spid="2278402">
                                            <p:txEl>
                                              <p:pRg st="3" end="3"/>
                                            </p:txEl>
                                          </p:spTgt>
                                        </p:tgtEl>
                                        <p:attrNameLst>
                                          <p:attrName>ppt_c</p:attrName>
                                        </p:attrNameLst>
                                      </p:cBhvr>
                                      <p:to>
                                        <a:schemeClr val="folHlink"/>
                                      </p:to>
                                    </p:animClr>
                                  </p:subTnLst>
                                </p:cTn>
                              </p:par>
                              <p:par>
                                <p:cTn id="16" presetID="22" presetClass="entr" presetSubtype="8" fill="hold" grpId="0" nodeType="withEffect">
                                  <p:stCondLst>
                                    <p:cond delay="0"/>
                                  </p:stCondLst>
                                  <p:childTnLst>
                                    <p:set>
                                      <p:cBhvr>
                                        <p:cTn id="17" dur="1" fill="hold">
                                          <p:stCondLst>
                                            <p:cond delay="0"/>
                                          </p:stCondLst>
                                        </p:cTn>
                                        <p:tgtEl>
                                          <p:spTgt spid="2278402">
                                            <p:txEl>
                                              <p:pRg st="4" end="4"/>
                                            </p:txEl>
                                          </p:spTgt>
                                        </p:tgtEl>
                                        <p:attrNameLst>
                                          <p:attrName>style.visibility</p:attrName>
                                        </p:attrNameLst>
                                      </p:cBhvr>
                                      <p:to>
                                        <p:strVal val="visible"/>
                                      </p:to>
                                    </p:set>
                                    <p:animEffect transition="in" filter="wipe(left)">
                                      <p:cBhvr>
                                        <p:cTn id="18" dur="500"/>
                                        <p:tgtEl>
                                          <p:spTgt spid="2278402">
                                            <p:txEl>
                                              <p:pRg st="4" end="4"/>
                                            </p:txEl>
                                          </p:spTgt>
                                        </p:tgtEl>
                                      </p:cBhvr>
                                    </p:animEffect>
                                  </p:childTnLst>
                                  <p:subTnLst>
                                    <p:animClr clrSpc="rgb" dir="cw">
                                      <p:cBhvr override="childStyle">
                                        <p:cTn dur="1" fill="hold" display="0" masterRel="nextClick" afterEffect="1"/>
                                        <p:tgtEl>
                                          <p:spTgt spid="2278402">
                                            <p:txEl>
                                              <p:pRg st="4" end="4"/>
                                            </p:txEl>
                                          </p:spTgt>
                                        </p:tgtEl>
                                        <p:attrNameLst>
                                          <p:attrName>ppt_c</p:attrName>
                                        </p:attrNameLst>
                                      </p:cBhvr>
                                      <p:to>
                                        <a:schemeClr val="folHlink"/>
                                      </p:to>
                                    </p:animClr>
                                  </p:subTnLst>
                                </p:cTn>
                              </p:par>
                              <p:par>
                                <p:cTn id="19" presetID="22" presetClass="entr" presetSubtype="8" fill="hold" grpId="0" nodeType="withEffect">
                                  <p:stCondLst>
                                    <p:cond delay="0"/>
                                  </p:stCondLst>
                                  <p:childTnLst>
                                    <p:set>
                                      <p:cBhvr>
                                        <p:cTn id="20" dur="1" fill="hold">
                                          <p:stCondLst>
                                            <p:cond delay="0"/>
                                          </p:stCondLst>
                                        </p:cTn>
                                        <p:tgtEl>
                                          <p:spTgt spid="2278402">
                                            <p:txEl>
                                              <p:pRg st="5" end="5"/>
                                            </p:txEl>
                                          </p:spTgt>
                                        </p:tgtEl>
                                        <p:attrNameLst>
                                          <p:attrName>style.visibility</p:attrName>
                                        </p:attrNameLst>
                                      </p:cBhvr>
                                      <p:to>
                                        <p:strVal val="visible"/>
                                      </p:to>
                                    </p:set>
                                    <p:animEffect transition="in" filter="wipe(left)">
                                      <p:cBhvr>
                                        <p:cTn id="21" dur="500"/>
                                        <p:tgtEl>
                                          <p:spTgt spid="2278402">
                                            <p:txEl>
                                              <p:pRg st="5" end="5"/>
                                            </p:txEl>
                                          </p:spTgt>
                                        </p:tgtEl>
                                      </p:cBhvr>
                                    </p:animEffect>
                                  </p:childTnLst>
                                  <p:subTnLst>
                                    <p:animClr clrSpc="rgb" dir="cw">
                                      <p:cBhvr override="childStyle">
                                        <p:cTn dur="1" fill="hold" display="0" masterRel="nextClick" afterEffect="1"/>
                                        <p:tgtEl>
                                          <p:spTgt spid="2278402">
                                            <p:txEl>
                                              <p:pRg st="5" end="5"/>
                                            </p:txEl>
                                          </p:spTgt>
                                        </p:tgtEl>
                                        <p:attrNameLst>
                                          <p:attrName>ppt_c</p:attrName>
                                        </p:attrNameLst>
                                      </p:cBhvr>
                                      <p:to>
                                        <a:schemeClr val="folHlink"/>
                                      </p:to>
                                    </p:animClr>
                                  </p:subTnLst>
                                </p:cTn>
                              </p:par>
                              <p:par>
                                <p:cTn id="22" presetID="22" presetClass="entr" presetSubtype="8" fill="hold" grpId="0" nodeType="withEffect">
                                  <p:stCondLst>
                                    <p:cond delay="0"/>
                                  </p:stCondLst>
                                  <p:childTnLst>
                                    <p:set>
                                      <p:cBhvr>
                                        <p:cTn id="23" dur="1" fill="hold">
                                          <p:stCondLst>
                                            <p:cond delay="0"/>
                                          </p:stCondLst>
                                        </p:cTn>
                                        <p:tgtEl>
                                          <p:spTgt spid="2278402">
                                            <p:txEl>
                                              <p:pRg st="6" end="6"/>
                                            </p:txEl>
                                          </p:spTgt>
                                        </p:tgtEl>
                                        <p:attrNameLst>
                                          <p:attrName>style.visibility</p:attrName>
                                        </p:attrNameLst>
                                      </p:cBhvr>
                                      <p:to>
                                        <p:strVal val="visible"/>
                                      </p:to>
                                    </p:set>
                                    <p:animEffect transition="in" filter="wipe(left)">
                                      <p:cBhvr>
                                        <p:cTn id="24" dur="500"/>
                                        <p:tgtEl>
                                          <p:spTgt spid="2278402">
                                            <p:txEl>
                                              <p:pRg st="6" end="6"/>
                                            </p:txEl>
                                          </p:spTgt>
                                        </p:tgtEl>
                                      </p:cBhvr>
                                    </p:animEffect>
                                  </p:childTnLst>
                                  <p:subTnLst>
                                    <p:animClr clrSpc="rgb" dir="cw">
                                      <p:cBhvr override="childStyle">
                                        <p:cTn dur="1" fill="hold" display="0" masterRel="nextClick" afterEffect="1"/>
                                        <p:tgtEl>
                                          <p:spTgt spid="2278402">
                                            <p:txEl>
                                              <p:pRg st="6" end="6"/>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78402">
                                            <p:txEl>
                                              <p:pRg st="8" end="8"/>
                                            </p:txEl>
                                          </p:spTgt>
                                        </p:tgtEl>
                                        <p:attrNameLst>
                                          <p:attrName>style.visibility</p:attrName>
                                        </p:attrNameLst>
                                      </p:cBhvr>
                                      <p:to>
                                        <p:strVal val="visible"/>
                                      </p:to>
                                    </p:set>
                                    <p:animEffect transition="in" filter="wipe(left)">
                                      <p:cBhvr>
                                        <p:cTn id="29" dur="500"/>
                                        <p:tgtEl>
                                          <p:spTgt spid="2278402">
                                            <p:txEl>
                                              <p:pRg st="8" end="8"/>
                                            </p:txEl>
                                          </p:spTgt>
                                        </p:tgtEl>
                                      </p:cBhvr>
                                    </p:animEffect>
                                  </p:childTnLst>
                                  <p:subTnLst>
                                    <p:animClr clrSpc="rgb" dir="cw">
                                      <p:cBhvr override="childStyle">
                                        <p:cTn dur="1" fill="hold" display="0" masterRel="nextClick" afterEffect="1"/>
                                        <p:tgtEl>
                                          <p:spTgt spid="2278402">
                                            <p:txEl>
                                              <p:pRg st="8" end="8"/>
                                            </p:txEl>
                                          </p:spTgt>
                                        </p:tgtEl>
                                        <p:attrNameLst>
                                          <p:attrName>ppt_c</p:attrName>
                                        </p:attrNameLst>
                                      </p:cBhvr>
                                      <p:to>
                                        <a:schemeClr val="folHlink"/>
                                      </p:to>
                                    </p:animClr>
                                  </p:subTnLst>
                                </p:cTn>
                              </p:par>
                              <p:par>
                                <p:cTn id="30" presetID="22" presetClass="entr" presetSubtype="8" fill="hold" grpId="0" nodeType="withEffect">
                                  <p:stCondLst>
                                    <p:cond delay="0"/>
                                  </p:stCondLst>
                                  <p:childTnLst>
                                    <p:set>
                                      <p:cBhvr>
                                        <p:cTn id="31" dur="1" fill="hold">
                                          <p:stCondLst>
                                            <p:cond delay="0"/>
                                          </p:stCondLst>
                                        </p:cTn>
                                        <p:tgtEl>
                                          <p:spTgt spid="2278402">
                                            <p:txEl>
                                              <p:pRg st="9" end="9"/>
                                            </p:txEl>
                                          </p:spTgt>
                                        </p:tgtEl>
                                        <p:attrNameLst>
                                          <p:attrName>style.visibility</p:attrName>
                                        </p:attrNameLst>
                                      </p:cBhvr>
                                      <p:to>
                                        <p:strVal val="visible"/>
                                      </p:to>
                                    </p:set>
                                    <p:animEffect transition="in" filter="wipe(left)">
                                      <p:cBhvr>
                                        <p:cTn id="32" dur="500"/>
                                        <p:tgtEl>
                                          <p:spTgt spid="2278402">
                                            <p:txEl>
                                              <p:pRg st="9" end="9"/>
                                            </p:txEl>
                                          </p:spTgt>
                                        </p:tgtEl>
                                      </p:cBhvr>
                                    </p:animEffect>
                                  </p:childTnLst>
                                  <p:subTnLst>
                                    <p:animClr clrSpc="rgb" dir="cw">
                                      <p:cBhvr override="childStyle">
                                        <p:cTn dur="1" fill="hold" display="0" masterRel="nextClick" afterEffect="1"/>
                                        <p:tgtEl>
                                          <p:spTgt spid="2278402">
                                            <p:txEl>
                                              <p:pRg st="9" end="9"/>
                                            </p:txEl>
                                          </p:spTgt>
                                        </p:tgtEl>
                                        <p:attrNameLst>
                                          <p:attrName>ppt_c</p:attrName>
                                        </p:attrNameLst>
                                      </p:cBhvr>
                                      <p:to>
                                        <a:schemeClr val="folHlink"/>
                                      </p:to>
                                    </p:animClr>
                                  </p:subTnLst>
                                </p:cTn>
                              </p:par>
                              <p:par>
                                <p:cTn id="33" presetID="22" presetClass="entr" presetSubtype="8" fill="hold" grpId="0" nodeType="withEffect">
                                  <p:stCondLst>
                                    <p:cond delay="0"/>
                                  </p:stCondLst>
                                  <p:childTnLst>
                                    <p:set>
                                      <p:cBhvr>
                                        <p:cTn id="34" dur="1" fill="hold">
                                          <p:stCondLst>
                                            <p:cond delay="0"/>
                                          </p:stCondLst>
                                        </p:cTn>
                                        <p:tgtEl>
                                          <p:spTgt spid="2278402">
                                            <p:txEl>
                                              <p:pRg st="10" end="10"/>
                                            </p:txEl>
                                          </p:spTgt>
                                        </p:tgtEl>
                                        <p:attrNameLst>
                                          <p:attrName>style.visibility</p:attrName>
                                        </p:attrNameLst>
                                      </p:cBhvr>
                                      <p:to>
                                        <p:strVal val="visible"/>
                                      </p:to>
                                    </p:set>
                                    <p:animEffect transition="in" filter="wipe(left)">
                                      <p:cBhvr>
                                        <p:cTn id="35" dur="500"/>
                                        <p:tgtEl>
                                          <p:spTgt spid="2278402">
                                            <p:txEl>
                                              <p:pRg st="10" end="10"/>
                                            </p:txEl>
                                          </p:spTgt>
                                        </p:tgtEl>
                                      </p:cBhvr>
                                    </p:animEffect>
                                  </p:childTnLst>
                                  <p:subTnLst>
                                    <p:animClr clrSpc="rgb" dir="cw">
                                      <p:cBhvr override="childStyle">
                                        <p:cTn dur="1" fill="hold" display="0" masterRel="nextClick" afterEffect="1"/>
                                        <p:tgtEl>
                                          <p:spTgt spid="2278402">
                                            <p:txEl>
                                              <p:pRg st="10" end="10"/>
                                            </p:txEl>
                                          </p:spTgt>
                                        </p:tgtEl>
                                        <p:attrNameLst>
                                          <p:attrName>ppt_c</p:attrName>
                                        </p:attrNameLst>
                                      </p:cBhvr>
                                      <p:to>
                                        <a:schemeClr val="folHlink"/>
                                      </p:to>
                                    </p:animClr>
                                  </p:subTnLst>
                                </p:cTn>
                              </p:par>
                              <p:par>
                                <p:cTn id="36" presetID="22" presetClass="entr" presetSubtype="8" fill="hold" grpId="0" nodeType="withEffect">
                                  <p:stCondLst>
                                    <p:cond delay="0"/>
                                  </p:stCondLst>
                                  <p:childTnLst>
                                    <p:set>
                                      <p:cBhvr>
                                        <p:cTn id="37" dur="1" fill="hold">
                                          <p:stCondLst>
                                            <p:cond delay="0"/>
                                          </p:stCondLst>
                                        </p:cTn>
                                        <p:tgtEl>
                                          <p:spTgt spid="2278402">
                                            <p:txEl>
                                              <p:pRg st="11" end="11"/>
                                            </p:txEl>
                                          </p:spTgt>
                                        </p:tgtEl>
                                        <p:attrNameLst>
                                          <p:attrName>style.visibility</p:attrName>
                                        </p:attrNameLst>
                                      </p:cBhvr>
                                      <p:to>
                                        <p:strVal val="visible"/>
                                      </p:to>
                                    </p:set>
                                    <p:animEffect transition="in" filter="wipe(left)">
                                      <p:cBhvr>
                                        <p:cTn id="38" dur="500"/>
                                        <p:tgtEl>
                                          <p:spTgt spid="2278402">
                                            <p:txEl>
                                              <p:pRg st="11" end="11"/>
                                            </p:txEl>
                                          </p:spTgt>
                                        </p:tgtEl>
                                      </p:cBhvr>
                                    </p:animEffect>
                                  </p:childTnLst>
                                  <p:subTnLst>
                                    <p:animClr clrSpc="rgb" dir="cw">
                                      <p:cBhvr override="childStyle">
                                        <p:cTn dur="1" fill="hold" display="0" masterRel="nextClick" afterEffect="1"/>
                                        <p:tgtEl>
                                          <p:spTgt spid="2278402">
                                            <p:txEl>
                                              <p:pRg st="11" end="1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840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7378" name="Rectangle 2"/>
          <p:cNvSpPr>
            <a:spLocks noGrp="1" noChangeArrowheads="1"/>
          </p:cNvSpPr>
          <p:nvPr>
            <p:ph type="body" idx="1"/>
          </p:nvPr>
        </p:nvSpPr>
        <p:spPr>
          <a:xfrm>
            <a:off x="685800" y="1828800"/>
            <a:ext cx="8001000" cy="4267200"/>
          </a:xfrm>
        </p:spPr>
        <p:txBody>
          <a:bodyPr/>
          <a:lstStyle/>
          <a:p>
            <a:pPr eaLnBrk="1" hangingPunct="1"/>
            <a:r>
              <a:rPr lang="en-US" altLang="ja-JP" sz="2800" b="1" dirty="0" smtClean="0">
                <a:solidFill>
                  <a:schemeClr val="accent1">
                    <a:lumMod val="50000"/>
                  </a:schemeClr>
                </a:solidFill>
              </a:rPr>
              <a:t>Interviewing – project stakeholders and subject-matter experts to quantify the probability and consequences of risks on project objectives</a:t>
            </a:r>
          </a:p>
          <a:p>
            <a:pPr eaLnBrk="1" hangingPunct="1"/>
            <a:r>
              <a:rPr lang="en-US" altLang="ja-JP" sz="2800" b="1" dirty="0" smtClean="0">
                <a:solidFill>
                  <a:schemeClr val="accent1">
                    <a:lumMod val="50000"/>
                  </a:schemeClr>
                </a:solidFill>
              </a:rPr>
              <a:t>The information needed depends upon the type of probability distributions that will be used</a:t>
            </a:r>
          </a:p>
        </p:txBody>
      </p:sp>
      <p:sp>
        <p:nvSpPr>
          <p:cNvPr id="2277379" name="Rectangle 3"/>
          <p:cNvSpPr>
            <a:spLocks noGrp="1" noChangeArrowheads="1"/>
          </p:cNvSpPr>
          <p:nvPr>
            <p:ph type="title"/>
          </p:nvPr>
        </p:nvSpPr>
        <p:spPr>
          <a:xfrm>
            <a:off x="1447800" y="282714"/>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Interviewing</a:t>
            </a:r>
          </a:p>
        </p:txBody>
      </p:sp>
    </p:spTree>
    <p:extLst>
      <p:ext uri="{BB962C8B-B14F-4D97-AF65-F5344CB8AC3E}">
        <p14:creationId xmlns:p14="http://schemas.microsoft.com/office/powerpoint/2010/main" val="1631810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7378">
                                            <p:txEl>
                                              <p:pRg st="0" end="0"/>
                                            </p:txEl>
                                          </p:spTgt>
                                        </p:tgtEl>
                                        <p:attrNameLst>
                                          <p:attrName>style.visibility</p:attrName>
                                        </p:attrNameLst>
                                      </p:cBhvr>
                                      <p:to>
                                        <p:strVal val="visible"/>
                                      </p:to>
                                    </p:set>
                                    <p:animEffect transition="in" filter="wipe(left)">
                                      <p:cBhvr>
                                        <p:cTn id="7" dur="500"/>
                                        <p:tgtEl>
                                          <p:spTgt spid="2277378">
                                            <p:txEl>
                                              <p:pRg st="0" end="0"/>
                                            </p:txEl>
                                          </p:spTgt>
                                        </p:tgtEl>
                                      </p:cBhvr>
                                    </p:animEffect>
                                  </p:childTnLst>
                                  <p:subTnLst>
                                    <p:animClr clrSpc="rgb" dir="cw">
                                      <p:cBhvr override="childStyle">
                                        <p:cTn dur="1" fill="hold" display="0" masterRel="nextClick" afterEffect="1"/>
                                        <p:tgtEl>
                                          <p:spTgt spid="227737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7378">
                                            <p:txEl>
                                              <p:pRg st="1" end="1"/>
                                            </p:txEl>
                                          </p:spTgt>
                                        </p:tgtEl>
                                        <p:attrNameLst>
                                          <p:attrName>style.visibility</p:attrName>
                                        </p:attrNameLst>
                                      </p:cBhvr>
                                      <p:to>
                                        <p:strVal val="visible"/>
                                      </p:to>
                                    </p:set>
                                    <p:animEffect transition="in" filter="wipe(left)">
                                      <p:cBhvr>
                                        <p:cTn id="12" dur="500"/>
                                        <p:tgtEl>
                                          <p:spTgt spid="2277378">
                                            <p:txEl>
                                              <p:pRg st="1" end="1"/>
                                            </p:txEl>
                                          </p:spTgt>
                                        </p:tgtEl>
                                      </p:cBhvr>
                                    </p:animEffect>
                                  </p:childTnLst>
                                  <p:subTnLst>
                                    <p:animClr clrSpc="rgb" dir="cw">
                                      <p:cBhvr override="childStyle">
                                        <p:cTn dur="1" fill="hold" display="0" masterRel="nextClick" afterEffect="1"/>
                                        <p:tgtEl>
                                          <p:spTgt spid="2277378">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378"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7378" name="Rectangle 2"/>
          <p:cNvSpPr>
            <a:spLocks noGrp="1" noChangeArrowheads="1"/>
          </p:cNvSpPr>
          <p:nvPr>
            <p:ph type="body" idx="1"/>
          </p:nvPr>
        </p:nvSpPr>
        <p:spPr>
          <a:xfrm>
            <a:off x="304800" y="1295400"/>
            <a:ext cx="8686800" cy="4800600"/>
          </a:xfrm>
        </p:spPr>
        <p:txBody>
          <a:bodyPr/>
          <a:lstStyle/>
          <a:p>
            <a:pPr marL="0" indent="0" eaLnBrk="1" hangingPunct="1">
              <a:buNone/>
            </a:pPr>
            <a:r>
              <a:rPr lang="en-US" altLang="ja-JP" sz="2800" b="1" dirty="0" smtClean="0">
                <a:solidFill>
                  <a:schemeClr val="accent1">
                    <a:lumMod val="50000"/>
                  </a:schemeClr>
                </a:solidFill>
              </a:rPr>
              <a:t>Best ways to quantitatively come up with probabilities and impacts are:-</a:t>
            </a:r>
          </a:p>
          <a:p>
            <a:pPr eaLnBrk="1" hangingPunct="1"/>
            <a:r>
              <a:rPr lang="en-US" altLang="ja-JP" sz="2800" b="1" dirty="0" smtClean="0">
                <a:solidFill>
                  <a:schemeClr val="accent1">
                    <a:lumMod val="50000"/>
                  </a:schemeClr>
                </a:solidFill>
              </a:rPr>
              <a:t>Guess at a percentage of probability, or a dollar or time impact using subjective judgment.</a:t>
            </a:r>
          </a:p>
          <a:p>
            <a:pPr eaLnBrk="1" hangingPunct="1"/>
            <a:r>
              <a:rPr lang="en-US" altLang="ja-JP" sz="2800" b="1" dirty="0" smtClean="0">
                <a:solidFill>
                  <a:schemeClr val="accent1">
                    <a:lumMod val="50000"/>
                  </a:schemeClr>
                </a:solidFill>
              </a:rPr>
              <a:t>Calculate the actual cost and/or time impact.</a:t>
            </a:r>
          </a:p>
          <a:p>
            <a:pPr eaLnBrk="1" hangingPunct="1"/>
            <a:r>
              <a:rPr lang="en-US" altLang="ja-JP" sz="2800" b="1" dirty="0" smtClean="0">
                <a:solidFill>
                  <a:schemeClr val="accent1">
                    <a:lumMod val="50000"/>
                  </a:schemeClr>
                </a:solidFill>
              </a:rPr>
              <a:t>Use historical records.</a:t>
            </a:r>
          </a:p>
          <a:p>
            <a:pPr eaLnBrk="1" hangingPunct="1"/>
            <a:r>
              <a:rPr lang="en-US" altLang="ja-JP" sz="2800" b="1" dirty="0" smtClean="0">
                <a:solidFill>
                  <a:schemeClr val="accent1">
                    <a:lumMod val="50000"/>
                  </a:schemeClr>
                </a:solidFill>
              </a:rPr>
              <a:t>Use the Delphi Technique.</a:t>
            </a:r>
          </a:p>
          <a:p>
            <a:pPr eaLnBrk="1" hangingPunct="1"/>
            <a:r>
              <a:rPr lang="en-US" altLang="ja-JP" sz="2800" b="1" dirty="0" smtClean="0">
                <a:solidFill>
                  <a:schemeClr val="accent1">
                    <a:lumMod val="50000"/>
                  </a:schemeClr>
                </a:solidFill>
              </a:rPr>
              <a:t>Conduct Interviews.</a:t>
            </a:r>
          </a:p>
          <a:p>
            <a:pPr eaLnBrk="1" hangingPunct="1"/>
            <a:endParaRPr lang="en-US" altLang="ja-JP" sz="2800" b="1" dirty="0" smtClean="0">
              <a:solidFill>
                <a:schemeClr val="accent1">
                  <a:lumMod val="50000"/>
                </a:schemeClr>
              </a:solidFill>
            </a:endParaRPr>
          </a:p>
        </p:txBody>
      </p:sp>
      <p:sp>
        <p:nvSpPr>
          <p:cNvPr id="2277379" name="Rectangle 3"/>
          <p:cNvSpPr>
            <a:spLocks noGrp="1" noChangeArrowheads="1"/>
          </p:cNvSpPr>
          <p:nvPr>
            <p:ph type="title"/>
          </p:nvPr>
        </p:nvSpPr>
        <p:spPr>
          <a:xfrm>
            <a:off x="1447800" y="282714"/>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Probability and Impact</a:t>
            </a:r>
          </a:p>
        </p:txBody>
      </p:sp>
    </p:spTree>
    <p:extLst>
      <p:ext uri="{BB962C8B-B14F-4D97-AF65-F5344CB8AC3E}">
        <p14:creationId xmlns:p14="http://schemas.microsoft.com/office/powerpoint/2010/main" val="1491841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7378">
                                            <p:txEl>
                                              <p:pRg st="0" end="0"/>
                                            </p:txEl>
                                          </p:spTgt>
                                        </p:tgtEl>
                                        <p:attrNameLst>
                                          <p:attrName>style.visibility</p:attrName>
                                        </p:attrNameLst>
                                      </p:cBhvr>
                                      <p:to>
                                        <p:strVal val="visible"/>
                                      </p:to>
                                    </p:set>
                                    <p:animEffect transition="in" filter="wipe(left)">
                                      <p:cBhvr>
                                        <p:cTn id="7" dur="500"/>
                                        <p:tgtEl>
                                          <p:spTgt spid="2277378">
                                            <p:txEl>
                                              <p:pRg st="0" end="0"/>
                                            </p:txEl>
                                          </p:spTgt>
                                        </p:tgtEl>
                                      </p:cBhvr>
                                    </p:animEffect>
                                  </p:childTnLst>
                                  <p:subTnLst>
                                    <p:animClr clrSpc="rgb" dir="cw">
                                      <p:cBhvr override="childStyle">
                                        <p:cTn dur="1" fill="hold" display="0" masterRel="nextClick" afterEffect="1"/>
                                        <p:tgtEl>
                                          <p:spTgt spid="227737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7378">
                                            <p:txEl>
                                              <p:pRg st="1" end="1"/>
                                            </p:txEl>
                                          </p:spTgt>
                                        </p:tgtEl>
                                        <p:attrNameLst>
                                          <p:attrName>style.visibility</p:attrName>
                                        </p:attrNameLst>
                                      </p:cBhvr>
                                      <p:to>
                                        <p:strVal val="visible"/>
                                      </p:to>
                                    </p:set>
                                    <p:animEffect transition="in" filter="wipe(left)">
                                      <p:cBhvr>
                                        <p:cTn id="12" dur="500"/>
                                        <p:tgtEl>
                                          <p:spTgt spid="2277378">
                                            <p:txEl>
                                              <p:pRg st="1" end="1"/>
                                            </p:txEl>
                                          </p:spTgt>
                                        </p:tgtEl>
                                      </p:cBhvr>
                                    </p:animEffect>
                                  </p:childTnLst>
                                  <p:subTnLst>
                                    <p:animClr clrSpc="rgb" dir="cw">
                                      <p:cBhvr override="childStyle">
                                        <p:cTn dur="1" fill="hold" display="0" masterRel="nextClick" afterEffect="1"/>
                                        <p:tgtEl>
                                          <p:spTgt spid="2277378">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7378">
                                            <p:txEl>
                                              <p:pRg st="2" end="2"/>
                                            </p:txEl>
                                          </p:spTgt>
                                        </p:tgtEl>
                                        <p:attrNameLst>
                                          <p:attrName>style.visibility</p:attrName>
                                        </p:attrNameLst>
                                      </p:cBhvr>
                                      <p:to>
                                        <p:strVal val="visible"/>
                                      </p:to>
                                    </p:set>
                                    <p:animEffect transition="in" filter="wipe(left)">
                                      <p:cBhvr>
                                        <p:cTn id="17" dur="500"/>
                                        <p:tgtEl>
                                          <p:spTgt spid="2277378">
                                            <p:txEl>
                                              <p:pRg st="2" end="2"/>
                                            </p:txEl>
                                          </p:spTgt>
                                        </p:tgtEl>
                                      </p:cBhvr>
                                    </p:animEffect>
                                  </p:childTnLst>
                                  <p:subTnLst>
                                    <p:animClr clrSpc="rgb" dir="cw">
                                      <p:cBhvr override="childStyle">
                                        <p:cTn dur="1" fill="hold" display="0" masterRel="nextClick" afterEffect="1"/>
                                        <p:tgtEl>
                                          <p:spTgt spid="2277378">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77378">
                                            <p:txEl>
                                              <p:pRg st="3" end="3"/>
                                            </p:txEl>
                                          </p:spTgt>
                                        </p:tgtEl>
                                        <p:attrNameLst>
                                          <p:attrName>style.visibility</p:attrName>
                                        </p:attrNameLst>
                                      </p:cBhvr>
                                      <p:to>
                                        <p:strVal val="visible"/>
                                      </p:to>
                                    </p:set>
                                    <p:animEffect transition="in" filter="wipe(left)">
                                      <p:cBhvr>
                                        <p:cTn id="22" dur="500"/>
                                        <p:tgtEl>
                                          <p:spTgt spid="2277378">
                                            <p:txEl>
                                              <p:pRg st="3" end="3"/>
                                            </p:txEl>
                                          </p:spTgt>
                                        </p:tgtEl>
                                      </p:cBhvr>
                                    </p:animEffect>
                                  </p:childTnLst>
                                  <p:subTnLst>
                                    <p:animClr clrSpc="rgb" dir="cw">
                                      <p:cBhvr override="childStyle">
                                        <p:cTn dur="1" fill="hold" display="0" masterRel="nextClick" afterEffect="1"/>
                                        <p:tgtEl>
                                          <p:spTgt spid="2277378">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77378">
                                            <p:txEl>
                                              <p:pRg st="4" end="4"/>
                                            </p:txEl>
                                          </p:spTgt>
                                        </p:tgtEl>
                                        <p:attrNameLst>
                                          <p:attrName>style.visibility</p:attrName>
                                        </p:attrNameLst>
                                      </p:cBhvr>
                                      <p:to>
                                        <p:strVal val="visible"/>
                                      </p:to>
                                    </p:set>
                                    <p:animEffect transition="in" filter="wipe(left)">
                                      <p:cBhvr>
                                        <p:cTn id="27" dur="500"/>
                                        <p:tgtEl>
                                          <p:spTgt spid="2277378">
                                            <p:txEl>
                                              <p:pRg st="4" end="4"/>
                                            </p:txEl>
                                          </p:spTgt>
                                        </p:tgtEl>
                                      </p:cBhvr>
                                    </p:animEffect>
                                  </p:childTnLst>
                                  <p:subTnLst>
                                    <p:animClr clrSpc="rgb" dir="cw">
                                      <p:cBhvr override="childStyle">
                                        <p:cTn dur="1" fill="hold" display="0" masterRel="nextClick" afterEffect="1"/>
                                        <p:tgtEl>
                                          <p:spTgt spid="2277378">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77378">
                                            <p:txEl>
                                              <p:pRg st="5" end="5"/>
                                            </p:txEl>
                                          </p:spTgt>
                                        </p:tgtEl>
                                        <p:attrNameLst>
                                          <p:attrName>style.visibility</p:attrName>
                                        </p:attrNameLst>
                                      </p:cBhvr>
                                      <p:to>
                                        <p:strVal val="visible"/>
                                      </p:to>
                                    </p:set>
                                    <p:animEffect transition="in" filter="wipe(left)">
                                      <p:cBhvr>
                                        <p:cTn id="32" dur="500"/>
                                        <p:tgtEl>
                                          <p:spTgt spid="2277378">
                                            <p:txEl>
                                              <p:pRg st="5" end="5"/>
                                            </p:txEl>
                                          </p:spTgt>
                                        </p:tgtEl>
                                      </p:cBhvr>
                                    </p:animEffect>
                                  </p:childTnLst>
                                  <p:subTnLst>
                                    <p:animClr clrSpc="rgb" dir="cw">
                                      <p:cBhvr override="childStyle">
                                        <p:cTn dur="1" fill="hold" display="0" masterRel="nextClick" afterEffect="1"/>
                                        <p:tgtEl>
                                          <p:spTgt spid="2277378">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378"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1714" name="Rectangle 2"/>
          <p:cNvSpPr>
            <a:spLocks noGrp="1" noChangeArrowheads="1"/>
          </p:cNvSpPr>
          <p:nvPr>
            <p:ph type="body" idx="1"/>
          </p:nvPr>
        </p:nvSpPr>
        <p:spPr>
          <a:xfrm>
            <a:off x="706438" y="1517650"/>
            <a:ext cx="7772400" cy="3581400"/>
          </a:xfrm>
          <a:noFill/>
        </p:spPr>
        <p:txBody>
          <a:bodyPr/>
          <a:lstStyle/>
          <a:p>
            <a:pPr defTabSz="685800" eaLnBrk="1" hangingPunct="1">
              <a:spcBef>
                <a:spcPct val="40000"/>
              </a:spcBef>
            </a:pPr>
            <a:r>
              <a:rPr lang="en-US" altLang="ja-JP" sz="2800" b="1" dirty="0" smtClean="0">
                <a:solidFill>
                  <a:schemeClr val="accent1">
                    <a:lumMod val="50000"/>
                  </a:schemeClr>
                </a:solidFill>
              </a:rPr>
              <a:t>Probability distribution (Method of moments) – Calculates project range estimates</a:t>
            </a:r>
          </a:p>
          <a:p>
            <a:pPr defTabSz="685800" eaLnBrk="1" hangingPunct="1">
              <a:spcBef>
                <a:spcPct val="40000"/>
              </a:spcBef>
            </a:pPr>
            <a:r>
              <a:rPr lang="en-US" altLang="ja-JP" sz="2800" b="1" dirty="0" smtClean="0">
                <a:solidFill>
                  <a:schemeClr val="accent1">
                    <a:lumMod val="50000"/>
                  </a:schemeClr>
                </a:solidFill>
              </a:rPr>
              <a:t>Expected monetary value – Probability times cost</a:t>
            </a:r>
          </a:p>
          <a:p>
            <a:pPr defTabSz="685800" eaLnBrk="1" hangingPunct="1">
              <a:spcBef>
                <a:spcPct val="40000"/>
              </a:spcBef>
            </a:pPr>
            <a:r>
              <a:rPr lang="en-US" altLang="ja-JP" sz="2800" b="1" dirty="0" smtClean="0">
                <a:solidFill>
                  <a:schemeClr val="accent1">
                    <a:lumMod val="50000"/>
                  </a:schemeClr>
                </a:solidFill>
              </a:rPr>
              <a:t>Three values – low (a) , most likely (m), and  high (b) –  with probabilities for each; used to calculate expected value</a:t>
            </a:r>
          </a:p>
        </p:txBody>
      </p:sp>
      <p:sp>
        <p:nvSpPr>
          <p:cNvPr id="2291715" name="Rectangle 3"/>
          <p:cNvSpPr>
            <a:spLocks noGrp="1" noChangeArrowheads="1"/>
          </p:cNvSpPr>
          <p:nvPr>
            <p:ph type="title"/>
          </p:nvPr>
        </p:nvSpPr>
        <p:spPr>
          <a:xfrm>
            <a:off x="1752600" y="2286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Probability Distribution</a:t>
            </a:r>
          </a:p>
        </p:txBody>
      </p:sp>
    </p:spTree>
    <p:extLst>
      <p:ext uri="{BB962C8B-B14F-4D97-AF65-F5344CB8AC3E}">
        <p14:creationId xmlns:p14="http://schemas.microsoft.com/office/powerpoint/2010/main" val="796446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1714">
                                            <p:txEl>
                                              <p:pRg st="0" end="0"/>
                                            </p:txEl>
                                          </p:spTgt>
                                        </p:tgtEl>
                                        <p:attrNameLst>
                                          <p:attrName>style.visibility</p:attrName>
                                        </p:attrNameLst>
                                      </p:cBhvr>
                                      <p:to>
                                        <p:strVal val="visible"/>
                                      </p:to>
                                    </p:set>
                                    <p:animEffect transition="in" filter="wipe(left)">
                                      <p:cBhvr>
                                        <p:cTn id="7" dur="500"/>
                                        <p:tgtEl>
                                          <p:spTgt spid="2291714">
                                            <p:txEl>
                                              <p:pRg st="0" end="0"/>
                                            </p:txEl>
                                          </p:spTgt>
                                        </p:tgtEl>
                                      </p:cBhvr>
                                    </p:animEffect>
                                  </p:childTnLst>
                                  <p:subTnLst>
                                    <p:animClr clrSpc="rgb" dir="cw">
                                      <p:cBhvr override="childStyle">
                                        <p:cTn dur="1" fill="hold" display="0" masterRel="nextClick" afterEffect="1"/>
                                        <p:tgtEl>
                                          <p:spTgt spid="2291714">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1714">
                                            <p:txEl>
                                              <p:pRg st="1" end="1"/>
                                            </p:txEl>
                                          </p:spTgt>
                                        </p:tgtEl>
                                        <p:attrNameLst>
                                          <p:attrName>style.visibility</p:attrName>
                                        </p:attrNameLst>
                                      </p:cBhvr>
                                      <p:to>
                                        <p:strVal val="visible"/>
                                      </p:to>
                                    </p:set>
                                    <p:animEffect transition="in" filter="wipe(left)">
                                      <p:cBhvr>
                                        <p:cTn id="12" dur="500"/>
                                        <p:tgtEl>
                                          <p:spTgt spid="2291714">
                                            <p:txEl>
                                              <p:pRg st="1" end="1"/>
                                            </p:txEl>
                                          </p:spTgt>
                                        </p:tgtEl>
                                      </p:cBhvr>
                                    </p:animEffect>
                                  </p:childTnLst>
                                  <p:subTnLst>
                                    <p:animClr clrSpc="rgb" dir="cw">
                                      <p:cBhvr override="childStyle">
                                        <p:cTn dur="1" fill="hold" display="0" masterRel="nextClick" afterEffect="1"/>
                                        <p:tgtEl>
                                          <p:spTgt spid="2291714">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1714">
                                            <p:txEl>
                                              <p:pRg st="2" end="2"/>
                                            </p:txEl>
                                          </p:spTgt>
                                        </p:tgtEl>
                                        <p:attrNameLst>
                                          <p:attrName>style.visibility</p:attrName>
                                        </p:attrNameLst>
                                      </p:cBhvr>
                                      <p:to>
                                        <p:strVal val="visible"/>
                                      </p:to>
                                    </p:set>
                                    <p:animEffect transition="in" filter="wipe(left)">
                                      <p:cBhvr>
                                        <p:cTn id="17" dur="500"/>
                                        <p:tgtEl>
                                          <p:spTgt spid="2291714">
                                            <p:txEl>
                                              <p:pRg st="2" end="2"/>
                                            </p:txEl>
                                          </p:spTgt>
                                        </p:tgtEl>
                                      </p:cBhvr>
                                    </p:animEffect>
                                  </p:childTnLst>
                                  <p:subTnLst>
                                    <p:animClr clrSpc="rgb" dir="cw">
                                      <p:cBhvr override="childStyle">
                                        <p:cTn dur="1" fill="hold" display="0" masterRel="nextClick" afterEffect="1"/>
                                        <p:tgtEl>
                                          <p:spTgt spid="2291714">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171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1714" name="Rectangle 2"/>
          <p:cNvSpPr>
            <a:spLocks noGrp="1" noChangeArrowheads="1"/>
          </p:cNvSpPr>
          <p:nvPr>
            <p:ph type="body" idx="1"/>
          </p:nvPr>
        </p:nvSpPr>
        <p:spPr>
          <a:xfrm>
            <a:off x="228600" y="1143000"/>
            <a:ext cx="8915400" cy="5257800"/>
          </a:xfrm>
          <a:noFill/>
        </p:spPr>
        <p:txBody>
          <a:bodyPr/>
          <a:lstStyle/>
          <a:p>
            <a:pPr defTabSz="685800" eaLnBrk="1" hangingPunct="1">
              <a:spcBef>
                <a:spcPct val="40000"/>
              </a:spcBef>
            </a:pPr>
            <a:r>
              <a:rPr lang="en-US" altLang="ja-JP" sz="2400" b="1" dirty="0" smtClean="0">
                <a:solidFill>
                  <a:schemeClr val="accent1">
                    <a:lumMod val="50000"/>
                  </a:schemeClr>
                </a:solidFill>
              </a:rPr>
              <a:t>To determine what the overall probable circumstance will be as a result of the events.</a:t>
            </a:r>
          </a:p>
          <a:p>
            <a:pPr defTabSz="685800" eaLnBrk="1" hangingPunct="1">
              <a:spcBef>
                <a:spcPct val="40000"/>
              </a:spcBef>
            </a:pPr>
            <a:r>
              <a:rPr lang="en-US" altLang="ja-JP" sz="2400" b="1" dirty="0" smtClean="0">
                <a:solidFill>
                  <a:schemeClr val="accent1">
                    <a:lumMod val="50000"/>
                  </a:schemeClr>
                </a:solidFill>
              </a:rPr>
              <a:t>Expected monetary value is the probability weighted average of all possible outcomes and is calculated as EMV = P x I.</a:t>
            </a:r>
          </a:p>
          <a:p>
            <a:pPr defTabSz="685800" eaLnBrk="1" hangingPunct="1">
              <a:spcBef>
                <a:spcPct val="40000"/>
              </a:spcBef>
            </a:pPr>
            <a:r>
              <a:rPr lang="en-US" altLang="ja-JP" sz="2400" b="1" dirty="0" smtClean="0">
                <a:solidFill>
                  <a:schemeClr val="accent1">
                    <a:lumMod val="50000"/>
                  </a:schemeClr>
                </a:solidFill>
              </a:rPr>
              <a:t>It helps determine which risks need the most attention and should therefore be moved into the Plan Risk Responses process.</a:t>
            </a:r>
          </a:p>
          <a:p>
            <a:pPr defTabSz="685800" eaLnBrk="1" hangingPunct="1">
              <a:spcBef>
                <a:spcPct val="40000"/>
              </a:spcBef>
            </a:pPr>
            <a:r>
              <a:rPr lang="en-US" altLang="ja-JP" sz="2400" b="1" dirty="0" smtClean="0">
                <a:solidFill>
                  <a:schemeClr val="accent1">
                    <a:lumMod val="50000"/>
                  </a:schemeClr>
                </a:solidFill>
              </a:rPr>
              <a:t>EMV is the sum of all quantitative probabilities times their impacts.</a:t>
            </a:r>
          </a:p>
          <a:p>
            <a:pPr defTabSz="685800" eaLnBrk="1" hangingPunct="1">
              <a:spcBef>
                <a:spcPct val="40000"/>
              </a:spcBef>
            </a:pPr>
            <a:r>
              <a:rPr lang="en-US" altLang="ja-JP" sz="2400" b="1" dirty="0" smtClean="0">
                <a:solidFill>
                  <a:schemeClr val="accent1">
                    <a:lumMod val="50000"/>
                  </a:schemeClr>
                </a:solidFill>
              </a:rPr>
              <a:t>Since opportunities are benefits or savings, they are subtracted from the expected monetary value of the threats to come up with the total expected monetary value of the risks.</a:t>
            </a:r>
          </a:p>
        </p:txBody>
      </p:sp>
      <p:sp>
        <p:nvSpPr>
          <p:cNvPr id="2291715" name="Rectangle 3"/>
          <p:cNvSpPr>
            <a:spLocks noGrp="1" noChangeArrowheads="1"/>
          </p:cNvSpPr>
          <p:nvPr>
            <p:ph type="title"/>
          </p:nvPr>
        </p:nvSpPr>
        <p:spPr>
          <a:xfrm>
            <a:off x="1752600" y="2286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Expected Monetary Value</a:t>
            </a:r>
          </a:p>
        </p:txBody>
      </p:sp>
    </p:spTree>
    <p:extLst>
      <p:ext uri="{BB962C8B-B14F-4D97-AF65-F5344CB8AC3E}">
        <p14:creationId xmlns:p14="http://schemas.microsoft.com/office/powerpoint/2010/main" val="233438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1714">
                                            <p:txEl>
                                              <p:pRg st="0" end="0"/>
                                            </p:txEl>
                                          </p:spTgt>
                                        </p:tgtEl>
                                        <p:attrNameLst>
                                          <p:attrName>style.visibility</p:attrName>
                                        </p:attrNameLst>
                                      </p:cBhvr>
                                      <p:to>
                                        <p:strVal val="visible"/>
                                      </p:to>
                                    </p:set>
                                    <p:animEffect transition="in" filter="wipe(left)">
                                      <p:cBhvr>
                                        <p:cTn id="7" dur="500"/>
                                        <p:tgtEl>
                                          <p:spTgt spid="2291714">
                                            <p:txEl>
                                              <p:pRg st="0" end="0"/>
                                            </p:txEl>
                                          </p:spTgt>
                                        </p:tgtEl>
                                      </p:cBhvr>
                                    </p:animEffect>
                                  </p:childTnLst>
                                  <p:subTnLst>
                                    <p:animClr clrSpc="rgb" dir="cw">
                                      <p:cBhvr override="childStyle">
                                        <p:cTn dur="1" fill="hold" display="0" masterRel="nextClick" afterEffect="1"/>
                                        <p:tgtEl>
                                          <p:spTgt spid="2291714">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1714">
                                            <p:txEl>
                                              <p:pRg st="1" end="1"/>
                                            </p:txEl>
                                          </p:spTgt>
                                        </p:tgtEl>
                                        <p:attrNameLst>
                                          <p:attrName>style.visibility</p:attrName>
                                        </p:attrNameLst>
                                      </p:cBhvr>
                                      <p:to>
                                        <p:strVal val="visible"/>
                                      </p:to>
                                    </p:set>
                                    <p:animEffect transition="in" filter="wipe(left)">
                                      <p:cBhvr>
                                        <p:cTn id="12" dur="500"/>
                                        <p:tgtEl>
                                          <p:spTgt spid="2291714">
                                            <p:txEl>
                                              <p:pRg st="1" end="1"/>
                                            </p:txEl>
                                          </p:spTgt>
                                        </p:tgtEl>
                                      </p:cBhvr>
                                    </p:animEffect>
                                  </p:childTnLst>
                                  <p:subTnLst>
                                    <p:animClr clrSpc="rgb" dir="cw">
                                      <p:cBhvr override="childStyle">
                                        <p:cTn dur="1" fill="hold" display="0" masterRel="nextClick" afterEffect="1"/>
                                        <p:tgtEl>
                                          <p:spTgt spid="2291714">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1714">
                                            <p:txEl>
                                              <p:pRg st="2" end="2"/>
                                            </p:txEl>
                                          </p:spTgt>
                                        </p:tgtEl>
                                        <p:attrNameLst>
                                          <p:attrName>style.visibility</p:attrName>
                                        </p:attrNameLst>
                                      </p:cBhvr>
                                      <p:to>
                                        <p:strVal val="visible"/>
                                      </p:to>
                                    </p:set>
                                    <p:animEffect transition="in" filter="wipe(left)">
                                      <p:cBhvr>
                                        <p:cTn id="17" dur="500"/>
                                        <p:tgtEl>
                                          <p:spTgt spid="2291714">
                                            <p:txEl>
                                              <p:pRg st="2" end="2"/>
                                            </p:txEl>
                                          </p:spTgt>
                                        </p:tgtEl>
                                      </p:cBhvr>
                                    </p:animEffect>
                                  </p:childTnLst>
                                  <p:subTnLst>
                                    <p:animClr clrSpc="rgb" dir="cw">
                                      <p:cBhvr override="childStyle">
                                        <p:cTn dur="1" fill="hold" display="0" masterRel="nextClick" afterEffect="1"/>
                                        <p:tgtEl>
                                          <p:spTgt spid="2291714">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91714">
                                            <p:txEl>
                                              <p:pRg st="3" end="3"/>
                                            </p:txEl>
                                          </p:spTgt>
                                        </p:tgtEl>
                                        <p:attrNameLst>
                                          <p:attrName>style.visibility</p:attrName>
                                        </p:attrNameLst>
                                      </p:cBhvr>
                                      <p:to>
                                        <p:strVal val="visible"/>
                                      </p:to>
                                    </p:set>
                                    <p:animEffect transition="in" filter="wipe(left)">
                                      <p:cBhvr>
                                        <p:cTn id="22" dur="500"/>
                                        <p:tgtEl>
                                          <p:spTgt spid="2291714">
                                            <p:txEl>
                                              <p:pRg st="3" end="3"/>
                                            </p:txEl>
                                          </p:spTgt>
                                        </p:tgtEl>
                                      </p:cBhvr>
                                    </p:animEffect>
                                  </p:childTnLst>
                                  <p:subTnLst>
                                    <p:animClr clrSpc="rgb" dir="cw">
                                      <p:cBhvr override="childStyle">
                                        <p:cTn dur="1" fill="hold" display="0" masterRel="nextClick" afterEffect="1"/>
                                        <p:tgtEl>
                                          <p:spTgt spid="2291714">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91714">
                                            <p:txEl>
                                              <p:pRg st="4" end="4"/>
                                            </p:txEl>
                                          </p:spTgt>
                                        </p:tgtEl>
                                        <p:attrNameLst>
                                          <p:attrName>style.visibility</p:attrName>
                                        </p:attrNameLst>
                                      </p:cBhvr>
                                      <p:to>
                                        <p:strVal val="visible"/>
                                      </p:to>
                                    </p:set>
                                    <p:animEffect transition="in" filter="wipe(left)">
                                      <p:cBhvr>
                                        <p:cTn id="27" dur="500"/>
                                        <p:tgtEl>
                                          <p:spTgt spid="2291714">
                                            <p:txEl>
                                              <p:pRg st="4" end="4"/>
                                            </p:txEl>
                                          </p:spTgt>
                                        </p:tgtEl>
                                      </p:cBhvr>
                                    </p:animEffect>
                                  </p:childTnLst>
                                  <p:subTnLst>
                                    <p:animClr clrSpc="rgb" dir="cw">
                                      <p:cBhvr override="childStyle">
                                        <p:cTn dur="1" fill="hold" display="0" masterRel="nextClick" afterEffect="1"/>
                                        <p:tgtEl>
                                          <p:spTgt spid="2291714">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171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2738" name="Rectangle 2"/>
          <p:cNvSpPr>
            <a:spLocks noGrp="1" noChangeArrowheads="1"/>
          </p:cNvSpPr>
          <p:nvPr>
            <p:ph type="body" idx="1"/>
          </p:nvPr>
        </p:nvSpPr>
        <p:spPr>
          <a:xfrm>
            <a:off x="533400" y="1447800"/>
            <a:ext cx="8305800" cy="4267200"/>
          </a:xfrm>
        </p:spPr>
        <p:txBody>
          <a:bodyPr/>
          <a:lstStyle/>
          <a:p>
            <a:pPr defTabSz="685800" eaLnBrk="1" hangingPunct="1">
              <a:spcBef>
                <a:spcPct val="40000"/>
              </a:spcBef>
            </a:pPr>
            <a:r>
              <a:rPr lang="en-US" altLang="ja-JP" sz="2800" b="1" dirty="0" smtClean="0">
                <a:solidFill>
                  <a:schemeClr val="accent1">
                    <a:lumMod val="50000"/>
                  </a:schemeClr>
                </a:solidFill>
              </a:rPr>
              <a:t>Sensitivity Analysis – determines which risks have the most potential impact on the project</a:t>
            </a:r>
          </a:p>
          <a:p>
            <a:pPr defTabSz="685800" eaLnBrk="1" hangingPunct="1">
              <a:spcBef>
                <a:spcPct val="40000"/>
              </a:spcBef>
            </a:pPr>
            <a:r>
              <a:rPr lang="en-US" altLang="ja-JP" sz="2800" b="1" dirty="0" smtClean="0">
                <a:solidFill>
                  <a:schemeClr val="accent1">
                    <a:lumMod val="50000"/>
                  </a:schemeClr>
                </a:solidFill>
              </a:rPr>
              <a:t>Decision Tree Analysis – use of a diagram that describes a decision under consideration and the implications of choosing one or another of the available alternatives</a:t>
            </a:r>
          </a:p>
          <a:p>
            <a:pPr marL="742950" lvl="2" indent="-342900" defTabSz="685800" eaLnBrk="1" hangingPunct="1">
              <a:spcBef>
                <a:spcPct val="40000"/>
              </a:spcBef>
            </a:pPr>
            <a:r>
              <a:rPr lang="en-US" altLang="ja-JP" sz="2000" b="1" dirty="0" smtClean="0">
                <a:solidFill>
                  <a:schemeClr val="accent1">
                    <a:lumMod val="50000"/>
                  </a:schemeClr>
                </a:solidFill>
                <a:ea typeface="+mn-ea"/>
                <a:cs typeface="+mn-cs"/>
              </a:rPr>
              <a:t>Incorporates probabilities of risks and the costs or rewards of each logical path of events and future decisions</a:t>
            </a:r>
          </a:p>
          <a:p>
            <a:pPr marL="742950" lvl="2" indent="-342900" defTabSz="685800" eaLnBrk="1" hangingPunct="1">
              <a:spcBef>
                <a:spcPct val="40000"/>
              </a:spcBef>
            </a:pPr>
            <a:r>
              <a:rPr lang="en-US" altLang="ja-JP" sz="2000" b="1" dirty="0" smtClean="0">
                <a:solidFill>
                  <a:schemeClr val="accent1">
                    <a:lumMod val="50000"/>
                  </a:schemeClr>
                </a:solidFill>
                <a:ea typeface="+mn-ea"/>
                <a:cs typeface="+mn-cs"/>
              </a:rPr>
              <a:t>Solving the decision tree indicates which decision yields the greatest expected value when all the uncertain implications, costs, rewards, and subsequent decisions are quantified</a:t>
            </a:r>
          </a:p>
        </p:txBody>
      </p:sp>
      <p:sp>
        <p:nvSpPr>
          <p:cNvPr id="2292739" name="Rectangle 3"/>
          <p:cNvSpPr>
            <a:spLocks noGrp="1" noChangeArrowheads="1"/>
          </p:cNvSpPr>
          <p:nvPr>
            <p:ph type="title"/>
          </p:nvPr>
        </p:nvSpPr>
        <p:spPr>
          <a:xfrm>
            <a:off x="1828800" y="329625"/>
            <a:ext cx="7772400" cy="584775"/>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Sensitivity &amp; Decision Tree Analysis</a:t>
            </a:r>
          </a:p>
        </p:txBody>
      </p:sp>
    </p:spTree>
    <p:extLst>
      <p:ext uri="{BB962C8B-B14F-4D97-AF65-F5344CB8AC3E}">
        <p14:creationId xmlns:p14="http://schemas.microsoft.com/office/powerpoint/2010/main" val="4223555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2738">
                                            <p:txEl>
                                              <p:pRg st="0" end="0"/>
                                            </p:txEl>
                                          </p:spTgt>
                                        </p:tgtEl>
                                        <p:attrNameLst>
                                          <p:attrName>style.visibility</p:attrName>
                                        </p:attrNameLst>
                                      </p:cBhvr>
                                      <p:to>
                                        <p:strVal val="visible"/>
                                      </p:to>
                                    </p:set>
                                    <p:animEffect transition="in" filter="wipe(left)">
                                      <p:cBhvr>
                                        <p:cTn id="7" dur="500"/>
                                        <p:tgtEl>
                                          <p:spTgt spid="2292738">
                                            <p:txEl>
                                              <p:pRg st="0" end="0"/>
                                            </p:txEl>
                                          </p:spTgt>
                                        </p:tgtEl>
                                      </p:cBhvr>
                                    </p:animEffect>
                                  </p:childTnLst>
                                  <p:subTnLst>
                                    <p:animClr clrSpc="rgb" dir="cw">
                                      <p:cBhvr override="childStyle">
                                        <p:cTn dur="1" fill="hold" display="0" masterRel="nextClick" afterEffect="1"/>
                                        <p:tgtEl>
                                          <p:spTgt spid="229273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2738">
                                            <p:txEl>
                                              <p:pRg st="1" end="1"/>
                                            </p:txEl>
                                          </p:spTgt>
                                        </p:tgtEl>
                                        <p:attrNameLst>
                                          <p:attrName>style.visibility</p:attrName>
                                        </p:attrNameLst>
                                      </p:cBhvr>
                                      <p:to>
                                        <p:strVal val="visible"/>
                                      </p:to>
                                    </p:set>
                                    <p:animEffect transition="in" filter="wipe(left)">
                                      <p:cBhvr>
                                        <p:cTn id="12" dur="500"/>
                                        <p:tgtEl>
                                          <p:spTgt spid="2292738">
                                            <p:txEl>
                                              <p:pRg st="1" end="1"/>
                                            </p:txEl>
                                          </p:spTgt>
                                        </p:tgtEl>
                                      </p:cBhvr>
                                    </p:animEffect>
                                  </p:childTnLst>
                                  <p:subTnLst>
                                    <p:animClr clrSpc="rgb" dir="cw">
                                      <p:cBhvr override="childStyle">
                                        <p:cTn dur="1" fill="hold" display="0" masterRel="nextClick" afterEffect="1"/>
                                        <p:tgtEl>
                                          <p:spTgt spid="2292738">
                                            <p:txEl>
                                              <p:pRg st="1" end="1"/>
                                            </p:txEl>
                                          </p:spTgt>
                                        </p:tgtEl>
                                        <p:attrNameLst>
                                          <p:attrName>ppt_c</p:attrName>
                                        </p:attrNameLst>
                                      </p:cBhvr>
                                      <p:to>
                                        <a:schemeClr val="folHlink"/>
                                      </p:to>
                                    </p:animClr>
                                  </p:subTnLst>
                                </p:cTn>
                              </p:par>
                              <p:par>
                                <p:cTn id="13" presetID="22" presetClass="entr" presetSubtype="8" fill="hold" grpId="0" nodeType="withEffect">
                                  <p:stCondLst>
                                    <p:cond delay="0"/>
                                  </p:stCondLst>
                                  <p:childTnLst>
                                    <p:set>
                                      <p:cBhvr>
                                        <p:cTn id="14" dur="1" fill="hold">
                                          <p:stCondLst>
                                            <p:cond delay="0"/>
                                          </p:stCondLst>
                                        </p:cTn>
                                        <p:tgtEl>
                                          <p:spTgt spid="2292738">
                                            <p:txEl>
                                              <p:pRg st="2" end="2"/>
                                            </p:txEl>
                                          </p:spTgt>
                                        </p:tgtEl>
                                        <p:attrNameLst>
                                          <p:attrName>style.visibility</p:attrName>
                                        </p:attrNameLst>
                                      </p:cBhvr>
                                      <p:to>
                                        <p:strVal val="visible"/>
                                      </p:to>
                                    </p:set>
                                    <p:animEffect transition="in" filter="wipe(left)">
                                      <p:cBhvr>
                                        <p:cTn id="15" dur="500"/>
                                        <p:tgtEl>
                                          <p:spTgt spid="2292738">
                                            <p:txEl>
                                              <p:pRg st="2" end="2"/>
                                            </p:txEl>
                                          </p:spTgt>
                                        </p:tgtEl>
                                      </p:cBhvr>
                                    </p:animEffect>
                                  </p:childTnLst>
                                  <p:subTnLst>
                                    <p:animClr clrSpc="rgb" dir="cw">
                                      <p:cBhvr override="childStyle">
                                        <p:cTn dur="1" fill="hold" display="0" masterRel="nextClick" afterEffect="1"/>
                                        <p:tgtEl>
                                          <p:spTgt spid="2292738">
                                            <p:txEl>
                                              <p:pRg st="2" end="2"/>
                                            </p:txEl>
                                          </p:spTgt>
                                        </p:tgtEl>
                                        <p:attrNameLst>
                                          <p:attrName>ppt_c</p:attrName>
                                        </p:attrNameLst>
                                      </p:cBhvr>
                                      <p:to>
                                        <a:schemeClr val="folHlink"/>
                                      </p:to>
                                    </p:animClr>
                                  </p:subTnLst>
                                </p:cTn>
                              </p:par>
                              <p:par>
                                <p:cTn id="16" presetID="22" presetClass="entr" presetSubtype="8" fill="hold" grpId="0" nodeType="withEffect">
                                  <p:stCondLst>
                                    <p:cond delay="0"/>
                                  </p:stCondLst>
                                  <p:childTnLst>
                                    <p:set>
                                      <p:cBhvr>
                                        <p:cTn id="17" dur="1" fill="hold">
                                          <p:stCondLst>
                                            <p:cond delay="0"/>
                                          </p:stCondLst>
                                        </p:cTn>
                                        <p:tgtEl>
                                          <p:spTgt spid="2292738">
                                            <p:txEl>
                                              <p:pRg st="3" end="3"/>
                                            </p:txEl>
                                          </p:spTgt>
                                        </p:tgtEl>
                                        <p:attrNameLst>
                                          <p:attrName>style.visibility</p:attrName>
                                        </p:attrNameLst>
                                      </p:cBhvr>
                                      <p:to>
                                        <p:strVal val="visible"/>
                                      </p:to>
                                    </p:set>
                                    <p:animEffect transition="in" filter="wipe(left)">
                                      <p:cBhvr>
                                        <p:cTn id="18" dur="500"/>
                                        <p:tgtEl>
                                          <p:spTgt spid="2292738">
                                            <p:txEl>
                                              <p:pRg st="3" end="3"/>
                                            </p:txEl>
                                          </p:spTgt>
                                        </p:tgtEl>
                                      </p:cBhvr>
                                    </p:animEffect>
                                  </p:childTnLst>
                                  <p:subTnLst>
                                    <p:animClr clrSpc="rgb" dir="cw">
                                      <p:cBhvr override="childStyle">
                                        <p:cTn dur="1" fill="hold" display="0" masterRel="nextClick" afterEffect="1"/>
                                        <p:tgtEl>
                                          <p:spTgt spid="2292738">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2738"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RISK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ANALYSIS</a:t>
            </a: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Tree>
    <p:extLst>
      <p:ext uri="{BB962C8B-B14F-4D97-AF65-F5344CB8AC3E}">
        <p14:creationId xmlns:p14="http://schemas.microsoft.com/office/powerpoint/2010/main" val="11109070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3" name="Content Placeholder 2"/>
          <p:cNvSpPr txBox="1">
            <a:spLocks/>
          </p:cNvSpPr>
          <p:nvPr/>
        </p:nvSpPr>
        <p:spPr>
          <a:xfrm>
            <a:off x="152400" y="1752600"/>
            <a:ext cx="8991600" cy="4572000"/>
          </a:xfrm>
          <a:prstGeom prst="rect">
            <a:avLst/>
          </a:prstGeom>
        </p:spPr>
        <p:txBody>
          <a:bodyPr/>
          <a:lstStyle/>
          <a:p>
            <a:pPr marL="914400" indent="-914400"/>
            <a:r>
              <a:rPr lang="en-US" sz="2800" b="1" kern="0" dirty="0" smtClean="0">
                <a:solidFill>
                  <a:schemeClr val="accent1">
                    <a:lumMod val="50000"/>
                  </a:schemeClr>
                </a:solidFill>
                <a:latin typeface="+mn-lt"/>
                <a:cs typeface="+mn-cs"/>
              </a:rPr>
              <a:t>7.2.1	Prior Risk Identification and Qualitative Risk Analysis</a:t>
            </a:r>
          </a:p>
          <a:p>
            <a:pPr marL="914400" indent="-914400"/>
            <a:r>
              <a:rPr lang="en-US" sz="2800" b="1" kern="0" dirty="0" smtClean="0">
                <a:solidFill>
                  <a:schemeClr val="accent1">
                    <a:lumMod val="50000"/>
                  </a:schemeClr>
                </a:solidFill>
                <a:latin typeface="+mn-lt"/>
                <a:cs typeface="+mn-cs"/>
              </a:rPr>
              <a:t>7.2.2	Appropriate Project Model</a:t>
            </a:r>
          </a:p>
          <a:p>
            <a:pPr marL="914400" indent="-914400"/>
            <a:r>
              <a:rPr lang="en-US" sz="2800" b="1" kern="0" dirty="0" smtClean="0">
                <a:solidFill>
                  <a:schemeClr val="accent1">
                    <a:lumMod val="50000"/>
                  </a:schemeClr>
                </a:solidFill>
                <a:latin typeface="+mn-lt"/>
                <a:cs typeface="+mn-cs"/>
              </a:rPr>
              <a:t>7.2.3	Commitment to Collecting High-Quality Risk Data</a:t>
            </a:r>
          </a:p>
          <a:p>
            <a:pPr marL="914400" indent="-914400"/>
            <a:r>
              <a:rPr lang="en-US" sz="2800" b="1" kern="0" dirty="0" smtClean="0">
                <a:solidFill>
                  <a:schemeClr val="accent1">
                    <a:lumMod val="50000"/>
                  </a:schemeClr>
                </a:solidFill>
                <a:latin typeface="+mn-lt"/>
                <a:cs typeface="+mn-cs"/>
              </a:rPr>
              <a:t>7.2.4	Unbiased Data</a:t>
            </a:r>
          </a:p>
          <a:p>
            <a:pPr marL="914400" indent="-914400"/>
            <a:r>
              <a:rPr lang="en-US" sz="2800" b="1" kern="0" dirty="0" smtClean="0">
                <a:solidFill>
                  <a:schemeClr val="accent1">
                    <a:lumMod val="50000"/>
                  </a:schemeClr>
                </a:solidFill>
                <a:latin typeface="+mn-lt"/>
                <a:cs typeface="+mn-cs"/>
              </a:rPr>
              <a:t>7.2.5	Overall Project Risk Derived from Individual Risks</a:t>
            </a:r>
          </a:p>
          <a:p>
            <a:pPr marL="914400" indent="-914400"/>
            <a:r>
              <a:rPr lang="en-US" sz="2800" b="1" kern="0" dirty="0" smtClean="0">
                <a:solidFill>
                  <a:schemeClr val="accent1">
                    <a:lumMod val="50000"/>
                  </a:schemeClr>
                </a:solidFill>
                <a:latin typeface="+mn-lt"/>
                <a:cs typeface="+mn-cs"/>
              </a:rPr>
              <a:t>7.2.6	Interrelationships between Risks in Quantitative Risk Analysis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40703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1524000"/>
            <a:ext cx="8534400" cy="4572000"/>
          </a:xfrm>
          <a:prstGeom prst="rect">
            <a:avLst/>
          </a:prstGeom>
        </p:spPr>
        <p:txBody>
          <a:bodyPr/>
          <a:lstStyle/>
          <a:p>
            <a:pPr marL="342900" lvl="0" indent="-342900">
              <a:lnSpc>
                <a:spcPct val="115000"/>
              </a:lnSpc>
              <a:spcBef>
                <a:spcPts val="0"/>
              </a:spcBef>
              <a:spcAft>
                <a:spcPts val="0"/>
              </a:spcAft>
              <a:buFont typeface="Symbol"/>
              <a:buChar char=""/>
            </a:pPr>
            <a:r>
              <a:rPr lang="en-US" sz="2400" b="1" kern="0" dirty="0" smtClean="0">
                <a:solidFill>
                  <a:schemeClr val="accent1">
                    <a:lumMod val="50000"/>
                  </a:schemeClr>
                </a:solidFill>
              </a:rPr>
              <a:t>Purpose </a:t>
            </a:r>
            <a:r>
              <a:rPr lang="en-US" sz="2400" b="1" kern="0" dirty="0">
                <a:solidFill>
                  <a:schemeClr val="accent1">
                    <a:lumMod val="50000"/>
                  </a:schemeClr>
                </a:solidFill>
              </a:rPr>
              <a:t>and Objective of the Perform Quantitative Risk Analysis Process</a:t>
            </a:r>
          </a:p>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Critical Success Factors for the Perform Quantitative Risk Analysis Process</a:t>
            </a:r>
          </a:p>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Tools &amp; Techniques for the Perform Quantitative Risk Analysis Process</a:t>
            </a:r>
          </a:p>
          <a:p>
            <a:pPr marL="342900" lvl="0" indent="-342900">
              <a:lnSpc>
                <a:spcPct val="115000"/>
              </a:lnSpc>
              <a:spcBef>
                <a:spcPts val="0"/>
              </a:spcBef>
              <a:spcAft>
                <a:spcPts val="0"/>
              </a:spcAft>
              <a:buFont typeface="Symbol"/>
              <a:buChar char=""/>
            </a:pPr>
            <a:r>
              <a:rPr lang="en-US" sz="2400" b="1" kern="0" dirty="0">
                <a:solidFill>
                  <a:schemeClr val="accent1">
                    <a:lumMod val="50000"/>
                  </a:schemeClr>
                </a:solidFill>
              </a:rPr>
              <a:t> Documenting the Results of the Perform Quantitative Risk Analysis Process</a:t>
            </a:r>
          </a:p>
          <a:p>
            <a:pPr marL="342900" lvl="0" indent="-342900">
              <a:lnSpc>
                <a:spcPct val="115000"/>
              </a:lnSpc>
              <a:spcBef>
                <a:spcPts val="0"/>
              </a:spcBef>
              <a:spcAft>
                <a:spcPts val="0"/>
              </a:spcAft>
              <a:buFont typeface="Symbol"/>
              <a:buChar char=""/>
            </a:pPr>
            <a:endParaRPr lang="en-US" sz="2400" b="1" kern="0" dirty="0">
              <a:solidFill>
                <a:schemeClr val="accent1">
                  <a:lumMod val="50000"/>
                </a:schemeClr>
              </a:solidFill>
            </a:endParaRPr>
          </a:p>
          <a:p>
            <a:pPr marL="342900" marR="0" lvl="0" indent="-342900">
              <a:lnSpc>
                <a:spcPct val="115000"/>
              </a:lnSpc>
              <a:spcBef>
                <a:spcPts val="0"/>
              </a:spcBef>
              <a:spcAft>
                <a:spcPts val="0"/>
              </a:spcAft>
              <a:buFont typeface="Symbol"/>
              <a:buChar char=""/>
            </a:pPr>
            <a:endParaRPr lang="en-US" sz="2400" b="1" kern="0" dirty="0">
              <a:solidFill>
                <a:schemeClr val="accent1">
                  <a:lumMod val="50000"/>
                </a:schemeClr>
              </a:solidFill>
            </a:endParaRPr>
          </a:p>
          <a:p>
            <a:pPr marL="514350" indent="-514350" eaLnBrk="0" hangingPunct="0">
              <a:spcBef>
                <a:spcPct val="20000"/>
              </a:spcBef>
              <a:buFontTx/>
              <a:buChar char="•"/>
              <a:tabLst>
                <a:tab pos="1076325" algn="l"/>
              </a:tabLst>
              <a:defRPr/>
            </a:pPr>
            <a:endParaRPr lang="en-US" sz="2400" b="1" kern="0" dirty="0">
              <a:solidFill>
                <a:schemeClr val="accent1">
                  <a:lumMod val="50000"/>
                </a:schemeClr>
              </a:solidFill>
              <a:latin typeface="+mn-lt"/>
              <a:cs typeface="+mn-cs"/>
            </a:endParaRP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5" name="TextBox 4"/>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RISK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44655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.2.1  Prior Risk Identification and Qualitative Risk Analysis</a:t>
            </a: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Perform Quantitative Risk Analysis process occurs after the Identify Risks and Perform Qualitative Risk Analysis processes have been completed.</a:t>
            </a:r>
          </a:p>
          <a:p>
            <a:pPr marL="342900" indent="-342900">
              <a:buFont typeface="Arial" pitchFamily="34" charset="0"/>
              <a:buChar char="•"/>
            </a:pPr>
            <a:r>
              <a:rPr lang="en-US" sz="2400" b="1" kern="0" dirty="0" smtClean="0">
                <a:solidFill>
                  <a:schemeClr val="accent1">
                    <a:lumMod val="50000"/>
                  </a:schemeClr>
                </a:solidFill>
                <a:latin typeface="+mn-lt"/>
                <a:cs typeface="+mn-cs"/>
              </a:rPr>
              <a:t>Reference to a prioritized list of identified risks ensures that the Perform Quantitative Risk Analysis process will consider all significant risks when analyzing their effects quantitatively.</a:t>
            </a:r>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904902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7.2.2  Appropriate Project Model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39624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An appropriate model of the project should be used as the basis for quantitative risk analysis.</a:t>
            </a:r>
          </a:p>
          <a:p>
            <a:pPr marL="342900" indent="-342900">
              <a:buFont typeface="Arial" pitchFamily="34" charset="0"/>
              <a:buChar char="•"/>
            </a:pPr>
            <a:r>
              <a:rPr lang="en-US" sz="2400" b="1" kern="0" dirty="0" smtClean="0">
                <a:solidFill>
                  <a:schemeClr val="accent1">
                    <a:lumMod val="50000"/>
                  </a:schemeClr>
                </a:solidFill>
                <a:latin typeface="+mn-lt"/>
                <a:cs typeface="+mn-cs"/>
              </a:rPr>
              <a:t>Project models most frequently used in quantitative risk analysis include </a:t>
            </a:r>
          </a:p>
          <a:p>
            <a:pPr marL="800100" lvl="1" indent="-342900">
              <a:buFont typeface="Arial" pitchFamily="34" charset="0"/>
              <a:buChar char="•"/>
            </a:pPr>
            <a:r>
              <a:rPr lang="en-US" sz="2400" b="1" kern="0" dirty="0" smtClean="0">
                <a:solidFill>
                  <a:schemeClr val="accent1">
                    <a:lumMod val="50000"/>
                  </a:schemeClr>
                </a:solidFill>
                <a:latin typeface="+mn-lt"/>
                <a:cs typeface="+mn-cs"/>
              </a:rPr>
              <a:t>the project schedule (for time). </a:t>
            </a:r>
          </a:p>
          <a:p>
            <a:pPr marL="800100" lvl="1" indent="-342900">
              <a:buFont typeface="Arial" pitchFamily="34" charset="0"/>
              <a:buChar char="•"/>
            </a:pPr>
            <a:r>
              <a:rPr lang="en-US" sz="2400" b="1" kern="0" dirty="0" smtClean="0">
                <a:solidFill>
                  <a:schemeClr val="accent1">
                    <a:lumMod val="50000"/>
                  </a:schemeClr>
                </a:solidFill>
                <a:latin typeface="+mn-lt"/>
                <a:cs typeface="+mn-cs"/>
              </a:rPr>
              <a:t>Line-item cost estimates (for cost), </a:t>
            </a:r>
          </a:p>
          <a:p>
            <a:pPr marL="800100" lvl="1" indent="-342900">
              <a:buFont typeface="Arial" pitchFamily="34" charset="0"/>
              <a:buChar char="•"/>
            </a:pPr>
            <a:r>
              <a:rPr lang="en-US" sz="2400" b="1" kern="0" dirty="0" smtClean="0">
                <a:solidFill>
                  <a:schemeClr val="accent1">
                    <a:lumMod val="50000"/>
                  </a:schemeClr>
                </a:solidFill>
                <a:latin typeface="+mn-lt"/>
                <a:cs typeface="+mn-cs"/>
              </a:rPr>
              <a:t>Decision tree (for decisions in the face of uncertainty) and </a:t>
            </a:r>
          </a:p>
          <a:p>
            <a:pPr marL="800100" lvl="1" indent="-342900">
              <a:buFont typeface="Arial" pitchFamily="34" charset="0"/>
              <a:buChar char="•"/>
            </a:pPr>
            <a:r>
              <a:rPr lang="en-US" sz="2400" b="1" kern="0" dirty="0" smtClean="0">
                <a:solidFill>
                  <a:schemeClr val="accent1">
                    <a:lumMod val="50000"/>
                  </a:schemeClr>
                </a:solidFill>
                <a:latin typeface="+mn-lt"/>
                <a:cs typeface="+mn-cs"/>
              </a:rPr>
              <a:t>other total-project models.</a:t>
            </a:r>
          </a:p>
          <a:p>
            <a:pPr marL="342900" indent="-342900">
              <a:buFont typeface="Arial" pitchFamily="34" charset="0"/>
              <a:buChar char="•"/>
            </a:pPr>
            <a:r>
              <a:rPr lang="en-US" sz="2400" b="1" kern="0" dirty="0" smtClean="0">
                <a:solidFill>
                  <a:schemeClr val="accent1">
                    <a:lumMod val="50000"/>
                  </a:schemeClr>
                </a:solidFill>
                <a:latin typeface="+mn-lt"/>
                <a:cs typeface="+mn-cs"/>
              </a:rPr>
              <a:t>Quantitative risk analysis is especially sensitive to the completeness and correctness of the model of the project that is used.</a:t>
            </a:r>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033551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200054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.2.3  Commitment to Collecting High-Quality Risk Data</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504658"/>
            <a:ext cx="8991600" cy="4014788"/>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Often high-quality data about risks are not available in any historic database.</a:t>
            </a:r>
          </a:p>
          <a:p>
            <a:pPr marL="342900" indent="-342900">
              <a:buFont typeface="Arial" pitchFamily="34" charset="0"/>
              <a:buChar char="•"/>
            </a:pPr>
            <a:r>
              <a:rPr lang="en-US" sz="2400" b="1" kern="0" dirty="0" smtClean="0">
                <a:solidFill>
                  <a:schemeClr val="accent1">
                    <a:lumMod val="50000"/>
                  </a:schemeClr>
                </a:solidFill>
                <a:latin typeface="+mn-lt"/>
                <a:cs typeface="+mn-cs"/>
              </a:rPr>
              <a:t>It should be gathered by </a:t>
            </a:r>
          </a:p>
          <a:p>
            <a:pPr marL="800100" lvl="1" indent="-342900">
              <a:buFont typeface="Arial" pitchFamily="34" charset="0"/>
              <a:buChar char="•"/>
            </a:pPr>
            <a:r>
              <a:rPr lang="en-US" sz="2400" b="1" kern="0" dirty="0" smtClean="0">
                <a:solidFill>
                  <a:schemeClr val="accent1">
                    <a:lumMod val="50000"/>
                  </a:schemeClr>
                </a:solidFill>
                <a:latin typeface="+mn-lt"/>
                <a:cs typeface="+mn-cs"/>
              </a:rPr>
              <a:t>interviews, </a:t>
            </a:r>
          </a:p>
          <a:p>
            <a:pPr marL="800100" lvl="1" indent="-342900">
              <a:buFont typeface="Arial" pitchFamily="34" charset="0"/>
              <a:buChar char="•"/>
            </a:pPr>
            <a:r>
              <a:rPr lang="en-US" sz="2400" b="1" kern="0" dirty="0" smtClean="0">
                <a:solidFill>
                  <a:schemeClr val="accent1">
                    <a:lumMod val="50000"/>
                  </a:schemeClr>
                </a:solidFill>
                <a:latin typeface="+mn-lt"/>
                <a:cs typeface="+mn-cs"/>
              </a:rPr>
              <a:t>workshops, and </a:t>
            </a:r>
          </a:p>
          <a:p>
            <a:pPr marL="800100" lvl="1" indent="-342900">
              <a:buFont typeface="Arial" pitchFamily="34" charset="0"/>
              <a:buChar char="•"/>
            </a:pPr>
            <a:r>
              <a:rPr lang="en-US" sz="2400" b="1" kern="0" dirty="0" smtClean="0">
                <a:solidFill>
                  <a:schemeClr val="accent1">
                    <a:lumMod val="50000"/>
                  </a:schemeClr>
                </a:solidFill>
                <a:latin typeface="+mn-lt"/>
                <a:cs typeface="+mn-cs"/>
              </a:rPr>
              <a:t>other means using expert judgment of those present. </a:t>
            </a:r>
          </a:p>
          <a:p>
            <a:pPr marL="342900" indent="-342900">
              <a:buFont typeface="Arial" pitchFamily="34" charset="0"/>
              <a:buChar char="•"/>
            </a:pPr>
            <a:r>
              <a:rPr lang="en-US" sz="2400" b="1" kern="0" dirty="0" smtClean="0">
                <a:solidFill>
                  <a:schemeClr val="accent1">
                    <a:lumMod val="50000"/>
                  </a:schemeClr>
                </a:solidFill>
                <a:latin typeface="+mn-lt"/>
                <a:cs typeface="+mn-cs"/>
              </a:rPr>
              <a:t>Collection of risk data requires resources and time as well as management support.</a:t>
            </a:r>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918448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63121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.2.4  Unbiased Data</a:t>
            </a:r>
            <a:endPar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504658"/>
            <a:ext cx="8991600" cy="4014788"/>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Success in gathering risk analysis data requires the ability to recognize when biases occur and combating that bias or developing other unbiased sources of the data.</a:t>
            </a:r>
          </a:p>
          <a:p>
            <a:pPr marL="342900" indent="-342900">
              <a:buFont typeface="Arial" pitchFamily="34" charset="0"/>
              <a:buChar char="•"/>
            </a:pPr>
            <a:r>
              <a:rPr lang="en-US" sz="2400" b="1" kern="0" dirty="0" smtClean="0">
                <a:solidFill>
                  <a:schemeClr val="accent1">
                    <a:lumMod val="50000"/>
                  </a:schemeClr>
                </a:solidFill>
                <a:latin typeface="+mn-lt"/>
                <a:cs typeface="+mn-cs"/>
              </a:rPr>
              <a:t>Bias in risk data can occur for many reasons, but two common sources of bias are:-</a:t>
            </a:r>
          </a:p>
          <a:p>
            <a:pPr marL="800100" lvl="1" indent="-342900">
              <a:buFont typeface="Arial" pitchFamily="34" charset="0"/>
              <a:buChar char="•"/>
            </a:pPr>
            <a:r>
              <a:rPr lang="en-US" sz="2400" b="1" kern="0" dirty="0" smtClean="0">
                <a:solidFill>
                  <a:schemeClr val="accent1">
                    <a:lumMod val="50000"/>
                  </a:schemeClr>
                </a:solidFill>
                <a:latin typeface="+mn-lt"/>
                <a:cs typeface="+mn-cs"/>
              </a:rPr>
              <a:t>Cognitive bias, and</a:t>
            </a:r>
          </a:p>
          <a:p>
            <a:pPr marL="800100" lvl="1" indent="-342900">
              <a:buFont typeface="Arial" pitchFamily="34" charset="0"/>
              <a:buChar char="•"/>
            </a:pPr>
            <a:r>
              <a:rPr lang="en-US" sz="2400" b="1" kern="0" dirty="0" smtClean="0">
                <a:solidFill>
                  <a:schemeClr val="accent1">
                    <a:lumMod val="50000"/>
                  </a:schemeClr>
                </a:solidFill>
                <a:latin typeface="+mn-lt"/>
                <a:cs typeface="+mn-cs"/>
              </a:rPr>
              <a:t>Motivational bias.</a:t>
            </a:r>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562825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1" y="381000"/>
            <a:ext cx="7467600" cy="1877437"/>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7.2.5  Overall Project Risk derived from Individual Risks</a:t>
            </a:r>
            <a:endParaRPr lang="en-US" sz="2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309812"/>
            <a:ext cx="8991600" cy="4014788"/>
          </a:xfrm>
          <a:prstGeom prst="rect">
            <a:avLst/>
          </a:prstGeom>
        </p:spPr>
        <p:txBody>
          <a:bodyPr/>
          <a:lstStyle/>
          <a:p>
            <a:pPr marL="342900" indent="-342900">
              <a:buFont typeface="Arial" pitchFamily="34" charset="0"/>
              <a:buChar char="•"/>
            </a:pPr>
            <a:r>
              <a:rPr lang="en-US" sz="2000" b="1" kern="0" dirty="0" smtClean="0">
                <a:solidFill>
                  <a:schemeClr val="accent1">
                    <a:lumMod val="50000"/>
                  </a:schemeClr>
                </a:solidFill>
                <a:latin typeface="+mn-lt"/>
                <a:cs typeface="+mn-cs"/>
              </a:rPr>
              <a:t>The Perform Quantitative Risk Analysis process is based upon a methodology that correctly derives the overall project risk from the individual risks.</a:t>
            </a:r>
          </a:p>
          <a:p>
            <a:pPr marL="342900" indent="-342900">
              <a:buFont typeface="Arial" pitchFamily="34" charset="0"/>
              <a:buChar char="•"/>
            </a:pPr>
            <a:r>
              <a:rPr lang="en-US" sz="2000" b="1" kern="0" dirty="0" smtClean="0">
                <a:solidFill>
                  <a:schemeClr val="accent1">
                    <a:lumMod val="50000"/>
                  </a:schemeClr>
                </a:solidFill>
                <a:latin typeface="+mn-lt"/>
                <a:cs typeface="+mn-cs"/>
              </a:rPr>
              <a:t>In risk analysis of cost and schedule, e.g., an appropriate method is Monte Carlo simulation.</a:t>
            </a:r>
          </a:p>
          <a:p>
            <a:pPr marL="342900" indent="-342900">
              <a:buFont typeface="Arial" pitchFamily="34" charset="0"/>
              <a:buChar char="•"/>
            </a:pPr>
            <a:r>
              <a:rPr lang="en-US" sz="2000" b="1" kern="0" dirty="0" smtClean="0">
                <a:solidFill>
                  <a:schemeClr val="accent1">
                    <a:lumMod val="50000"/>
                  </a:schemeClr>
                </a:solidFill>
                <a:latin typeface="+mn-lt"/>
                <a:cs typeface="+mn-cs"/>
              </a:rPr>
              <a:t>A decision tree is an appropriate method for making decisions when future events are not certain, using the probability and impact of all risks, and combining their effect to derive an overall project measure such as value or cost.</a:t>
            </a:r>
          </a:p>
          <a:p>
            <a:pPr marL="342900" indent="-342900">
              <a:buFont typeface="Arial" pitchFamily="34" charset="0"/>
              <a:buChar char="•"/>
            </a:pPr>
            <a:r>
              <a:rPr lang="en-US" sz="2000" b="1" kern="0" dirty="0" smtClean="0">
                <a:solidFill>
                  <a:schemeClr val="accent1">
                    <a:lumMod val="50000"/>
                  </a:schemeClr>
                </a:solidFill>
                <a:latin typeface="+mn-lt"/>
                <a:cs typeface="+mn-cs"/>
              </a:rPr>
              <a:t>In each of these methods, the risks are specified at the level of the detailed tasks or line-item costs and incorporated into the model of the project to calculate effects on objectives such as schedule or cost for the entire project, by combining those risks.</a:t>
            </a:r>
          </a:p>
          <a:p>
            <a:pPr marL="342900" indent="-342900">
              <a:buFont typeface="Arial" pitchFamily="34" charset="0"/>
              <a:buChar char="•"/>
            </a:pPr>
            <a:endParaRPr lang="en-US" sz="20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9020666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1" y="381000"/>
            <a:ext cx="7467600" cy="1877437"/>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7.2.6  Interrelationships Between Risks in Quantitative Risk Analysis</a:t>
            </a:r>
            <a:endParaRPr lang="en-US" sz="2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309812"/>
            <a:ext cx="8991600" cy="4014788"/>
          </a:xfrm>
          <a:prstGeom prst="rect">
            <a:avLst/>
          </a:prstGeom>
        </p:spPr>
        <p:txBody>
          <a:bodyPr/>
          <a:lstStyle/>
          <a:p>
            <a:pPr marL="342900" indent="-342900">
              <a:buFont typeface="Arial" pitchFamily="34" charset="0"/>
              <a:buChar char="•"/>
            </a:pPr>
            <a:r>
              <a:rPr lang="en-US" sz="2000" b="1" kern="0" dirty="0" smtClean="0">
                <a:solidFill>
                  <a:schemeClr val="accent1">
                    <a:lumMod val="50000"/>
                  </a:schemeClr>
                </a:solidFill>
                <a:latin typeface="+mn-lt"/>
                <a:cs typeface="+mn-cs"/>
              </a:rPr>
              <a:t>Attention should be given to the possibility that the individual risks in the project model are related to each other.</a:t>
            </a:r>
          </a:p>
          <a:p>
            <a:pPr marL="342900" indent="-342900">
              <a:buFont typeface="Arial" pitchFamily="34" charset="0"/>
              <a:buChar char="•"/>
            </a:pPr>
            <a:r>
              <a:rPr lang="en-US" sz="2000" b="1" kern="0" dirty="0" smtClean="0">
                <a:solidFill>
                  <a:schemeClr val="accent1">
                    <a:lumMod val="50000"/>
                  </a:schemeClr>
                </a:solidFill>
                <a:latin typeface="+mn-lt"/>
                <a:cs typeface="+mn-cs"/>
              </a:rPr>
              <a:t>For example, several risks may have a common root cause and therefore are likely to occur together.</a:t>
            </a:r>
          </a:p>
          <a:p>
            <a:pPr marL="342900" indent="-342900">
              <a:buFont typeface="Arial" pitchFamily="34" charset="0"/>
              <a:buChar char="•"/>
            </a:pPr>
            <a:r>
              <a:rPr lang="en-US" sz="2000" b="1" kern="0" dirty="0" smtClean="0">
                <a:solidFill>
                  <a:schemeClr val="accent1">
                    <a:lumMod val="50000"/>
                  </a:schemeClr>
                </a:solidFill>
                <a:latin typeface="+mn-lt"/>
                <a:cs typeface="+mn-cs"/>
              </a:rPr>
              <a:t>This possibility is sometimes addressed by correlating the risks that are related, ensuring that they generally occur together during the analysis.</a:t>
            </a:r>
          </a:p>
          <a:p>
            <a:pPr marL="342900" indent="-342900">
              <a:buFont typeface="Arial" pitchFamily="34" charset="0"/>
              <a:buChar char="•"/>
            </a:pPr>
            <a:r>
              <a:rPr lang="en-US" sz="2000" b="1" kern="0" dirty="0" smtClean="0">
                <a:solidFill>
                  <a:schemeClr val="accent1">
                    <a:lumMod val="50000"/>
                  </a:schemeClr>
                </a:solidFill>
                <a:latin typeface="+mn-lt"/>
                <a:cs typeface="+mn-cs"/>
              </a:rPr>
              <a:t>Another common way to represent the risks which occur together is by using the risk register listing of the risk or root cause and attaching it to several project elements such as schedule activities or common cost elements.</a:t>
            </a:r>
          </a:p>
          <a:p>
            <a:pPr marL="342900" indent="-342900">
              <a:buFont typeface="Arial" pitchFamily="34" charset="0"/>
              <a:buChar char="•"/>
            </a:pPr>
            <a:r>
              <a:rPr lang="en-US" sz="2000" b="1" kern="0" dirty="0" smtClean="0">
                <a:solidFill>
                  <a:schemeClr val="accent1">
                    <a:lumMod val="50000"/>
                  </a:schemeClr>
                </a:solidFill>
                <a:latin typeface="+mn-lt"/>
                <a:cs typeface="+mn-cs"/>
              </a:rPr>
              <a:t>When a particular risk occurs, the affected elements will all experience the effect of that risk together.</a:t>
            </a:r>
          </a:p>
          <a:p>
            <a:pPr marL="342900" indent="-342900">
              <a:buFont typeface="Arial" pitchFamily="34" charset="0"/>
              <a:buChar char="•"/>
            </a:pPr>
            <a:endParaRPr lang="en-US" sz="20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5118099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3477875"/>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8</a:t>
            </a:r>
            <a:endParaRPr lang="en-US" sz="2000" b="1" dirty="0">
              <a:solidFill>
                <a:schemeClr val="bg1"/>
              </a:solidFill>
            </a:endParaRPr>
          </a:p>
        </p:txBody>
      </p:sp>
    </p:spTree>
    <p:extLst>
      <p:ext uri="{BB962C8B-B14F-4D97-AF65-F5344CB8AC3E}">
        <p14:creationId xmlns:p14="http://schemas.microsoft.com/office/powerpoint/2010/main" val="1563011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752600"/>
            <a:ext cx="8991600" cy="4572000"/>
          </a:xfrm>
          <a:prstGeom prst="rect">
            <a:avLst/>
          </a:prstGeom>
        </p:spPr>
        <p:txBody>
          <a:bodyPr/>
          <a:lstStyle/>
          <a:p>
            <a:pPr marL="914400" indent="-914400"/>
            <a:r>
              <a:rPr lang="en-US" sz="2400" b="1" kern="0" dirty="0" smtClean="0">
                <a:solidFill>
                  <a:schemeClr val="accent1">
                    <a:lumMod val="50000"/>
                  </a:schemeClr>
                </a:solidFill>
                <a:latin typeface="+mn-lt"/>
                <a:cs typeface="+mn-cs"/>
              </a:rPr>
              <a:t>7.3.1	Comprehensive Risk Representation</a:t>
            </a:r>
          </a:p>
          <a:p>
            <a:pPr marL="914400" indent="-914400"/>
            <a:r>
              <a:rPr lang="en-US" sz="2400" b="1" kern="0" dirty="0">
                <a:solidFill>
                  <a:schemeClr val="accent1">
                    <a:lumMod val="50000"/>
                  </a:schemeClr>
                </a:solidFill>
                <a:latin typeface="+mn-lt"/>
                <a:cs typeface="+mn-cs"/>
              </a:rPr>
              <a:t>7</a:t>
            </a:r>
            <a:r>
              <a:rPr lang="en-US" sz="2400" b="1" kern="0" dirty="0" smtClean="0">
                <a:solidFill>
                  <a:schemeClr val="accent1">
                    <a:lumMod val="50000"/>
                  </a:schemeClr>
                </a:solidFill>
                <a:latin typeface="+mn-lt"/>
                <a:cs typeface="+mn-cs"/>
              </a:rPr>
              <a:t>.3.2	Risk Impact Calculation</a:t>
            </a:r>
          </a:p>
          <a:p>
            <a:pPr marL="914400" indent="-914400"/>
            <a:r>
              <a:rPr lang="en-US" sz="2400" b="1" kern="0" dirty="0">
                <a:solidFill>
                  <a:schemeClr val="accent1">
                    <a:lumMod val="50000"/>
                  </a:schemeClr>
                </a:solidFill>
                <a:latin typeface="+mn-lt"/>
                <a:cs typeface="+mn-cs"/>
              </a:rPr>
              <a:t>7</a:t>
            </a:r>
            <a:r>
              <a:rPr lang="en-US" sz="2400" b="1" kern="0" dirty="0" smtClean="0">
                <a:solidFill>
                  <a:schemeClr val="accent1">
                    <a:lumMod val="50000"/>
                  </a:schemeClr>
                </a:solidFill>
                <a:latin typeface="+mn-lt"/>
                <a:cs typeface="+mn-cs"/>
              </a:rPr>
              <a:t>.3.3	Quantitative Method Appropriate to Analyzing Uncertainty</a:t>
            </a:r>
          </a:p>
          <a:p>
            <a:pPr marL="914400" indent="-914400"/>
            <a:r>
              <a:rPr lang="en-US" sz="2400" b="1" kern="0" dirty="0">
                <a:solidFill>
                  <a:schemeClr val="accent1">
                    <a:lumMod val="50000"/>
                  </a:schemeClr>
                </a:solidFill>
                <a:latin typeface="+mn-lt"/>
                <a:cs typeface="+mn-cs"/>
              </a:rPr>
              <a:t>7</a:t>
            </a:r>
            <a:r>
              <a:rPr lang="en-US" sz="2400" b="1" kern="0" dirty="0" smtClean="0">
                <a:solidFill>
                  <a:schemeClr val="accent1">
                    <a:lumMod val="50000"/>
                  </a:schemeClr>
                </a:solidFill>
                <a:latin typeface="+mn-lt"/>
                <a:cs typeface="+mn-cs"/>
              </a:rPr>
              <a:t>.3.4	Data Gathering Tools</a:t>
            </a:r>
          </a:p>
          <a:p>
            <a:pPr marL="914400" indent="-914400"/>
            <a:r>
              <a:rPr lang="en-US" sz="2400" b="1" kern="0" dirty="0">
                <a:solidFill>
                  <a:schemeClr val="accent1">
                    <a:lumMod val="50000"/>
                  </a:schemeClr>
                </a:solidFill>
                <a:latin typeface="+mn-lt"/>
                <a:cs typeface="+mn-cs"/>
              </a:rPr>
              <a:t>7</a:t>
            </a:r>
            <a:r>
              <a:rPr lang="en-US" sz="2400" b="1" kern="0" dirty="0" smtClean="0">
                <a:solidFill>
                  <a:schemeClr val="accent1">
                    <a:lumMod val="50000"/>
                  </a:schemeClr>
                </a:solidFill>
                <a:latin typeface="+mn-lt"/>
                <a:cs typeface="+mn-cs"/>
              </a:rPr>
              <a:t>.3.5	Effective Presentation of Quantitative Analysis Results</a:t>
            </a:r>
          </a:p>
          <a:p>
            <a:pPr marL="914400" indent="-914400"/>
            <a:r>
              <a:rPr lang="en-US" sz="2400" b="1" kern="0" dirty="0">
                <a:solidFill>
                  <a:schemeClr val="accent1">
                    <a:lumMod val="50000"/>
                  </a:schemeClr>
                </a:solidFill>
                <a:latin typeface="+mn-lt"/>
                <a:cs typeface="+mn-cs"/>
              </a:rPr>
              <a:t>7</a:t>
            </a:r>
            <a:r>
              <a:rPr lang="en-US" sz="2400" b="1" kern="0" dirty="0" smtClean="0">
                <a:solidFill>
                  <a:schemeClr val="accent1">
                    <a:lumMod val="50000"/>
                  </a:schemeClr>
                </a:solidFill>
                <a:latin typeface="+mn-lt"/>
                <a:cs typeface="+mn-cs"/>
              </a:rPr>
              <a:t>.3.6	Iterative Quantitative Risk Analysis</a:t>
            </a:r>
          </a:p>
          <a:p>
            <a:pPr marL="914400" indent="-914400"/>
            <a:r>
              <a:rPr lang="en-US" sz="2400" b="1" kern="0" dirty="0" smtClean="0">
                <a:solidFill>
                  <a:schemeClr val="accent1">
                    <a:lumMod val="50000"/>
                  </a:schemeClr>
                </a:solidFill>
                <a:latin typeface="+mn-lt"/>
                <a:cs typeface="+mn-cs"/>
              </a:rPr>
              <a:t>7.3.7	Information for response Planning</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5291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086600" cy="212365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.3.1 Comprehensive Risk Representation</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381548"/>
            <a:ext cx="8991600" cy="4137898"/>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Risk models permit representation of many, if not all, of the risks that have impact on an objective simultaneously.</a:t>
            </a:r>
          </a:p>
          <a:p>
            <a:pPr marL="342900" indent="-342900">
              <a:buFont typeface="Arial" pitchFamily="34" charset="0"/>
              <a:buChar char="•"/>
            </a:pPr>
            <a:r>
              <a:rPr lang="en-US" sz="2800" b="1" kern="0" dirty="0" smtClean="0">
                <a:solidFill>
                  <a:schemeClr val="accent1">
                    <a:lumMod val="50000"/>
                  </a:schemeClr>
                </a:solidFill>
                <a:latin typeface="+mn-lt"/>
                <a:cs typeface="+mn-cs"/>
              </a:rPr>
              <a:t>They also permit the representation of both opportunities and threats to the project’s objectives.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21083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086600" cy="163121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.3.2 Risk Impact Calculation</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133600"/>
            <a:ext cx="8991600" cy="43858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Quantitative models facilitate the correct calculation of the effect of many risks, which are typically identified and quantified at a level of detail below the total project, on the project objectives, which are typically described at the level of the total project.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0199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3477875"/>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8</a:t>
            </a:r>
            <a:endParaRPr lang="en-US" sz="2000" b="1" dirty="0">
              <a:solidFill>
                <a:schemeClr val="bg1"/>
              </a:solidFill>
            </a:endParaRPr>
          </a:p>
        </p:txBody>
      </p:sp>
    </p:spTree>
    <p:extLst>
      <p:ext uri="{BB962C8B-B14F-4D97-AF65-F5344CB8AC3E}">
        <p14:creationId xmlns:p14="http://schemas.microsoft.com/office/powerpoint/2010/main" val="36828489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086600" cy="200054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.3.3 Quantitative Method Appropriate to Analyzing Uncertainty</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514600"/>
            <a:ext cx="8991600" cy="40048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Probability models use a quantitative method that addresses uncertainty.</a:t>
            </a:r>
          </a:p>
          <a:p>
            <a:pPr marL="342900" indent="-342900">
              <a:buFont typeface="Arial" pitchFamily="34" charset="0"/>
              <a:buChar char="•"/>
            </a:pPr>
            <a:r>
              <a:rPr lang="en-US" sz="2400" b="1" kern="0" dirty="0" smtClean="0">
                <a:solidFill>
                  <a:schemeClr val="accent1">
                    <a:lumMod val="50000"/>
                  </a:schemeClr>
                </a:solidFill>
                <a:latin typeface="+mn-lt"/>
                <a:cs typeface="+mn-cs"/>
              </a:rPr>
              <a:t>Specifically, the method should be able to handle the way uncertainty in represented, predominantly as probability of an event’s occurring or as probability distributions for a range of outcomes.</a:t>
            </a:r>
          </a:p>
          <a:p>
            <a:pPr marL="342900" indent="-342900">
              <a:buFont typeface="Arial" pitchFamily="34" charset="0"/>
              <a:buChar char="•"/>
            </a:pPr>
            <a:r>
              <a:rPr lang="en-US" sz="2400" b="1" kern="0" dirty="0" smtClean="0">
                <a:solidFill>
                  <a:schemeClr val="accent1">
                    <a:lumMod val="50000"/>
                  </a:schemeClr>
                </a:solidFill>
                <a:latin typeface="+mn-lt"/>
                <a:cs typeface="+mn-cs"/>
              </a:rPr>
              <a:t>A good example of this is the use of Monte Carlo simulation tools that permit the combination of probability distributions of line-item costs or schedule activity durations. Many of which are uncertain.</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3946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086600" cy="163121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3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.3.4 Data Gathering Tools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47446"/>
            <a:ext cx="8991600" cy="45720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Data Gathering tools used in this process include assessment of historical data and workshops, interviews, or questionnaires to gather quantified information.</a:t>
            </a:r>
          </a:p>
          <a:p>
            <a:pPr marL="342900" indent="-342900">
              <a:buFont typeface="Arial" pitchFamily="34" charset="0"/>
              <a:buChar char="•"/>
            </a:pPr>
            <a:r>
              <a:rPr lang="en-US" sz="2800" b="1" kern="0" dirty="0" smtClean="0">
                <a:solidFill>
                  <a:schemeClr val="accent1">
                    <a:lumMod val="50000"/>
                  </a:schemeClr>
                </a:solidFill>
                <a:latin typeface="+mn-lt"/>
                <a:cs typeface="+mn-cs"/>
              </a:rPr>
              <a:t>For example, on the probability of a risk occurring, a probability distribution of its potential impacts on cost or time, or relationships such as correlation between risks.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2194003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086600" cy="200054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.3.5 Effective Presentation of Quantitative Analysis Results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381548"/>
            <a:ext cx="8991600" cy="4137898"/>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Results from the quantitative tools are generally not available in standard deterministic project management methods such as project scheduling or cost estimating.</a:t>
            </a:r>
          </a:p>
          <a:p>
            <a:pPr marL="342900" indent="-342900">
              <a:buFont typeface="Arial" pitchFamily="34" charset="0"/>
              <a:buChar char="•"/>
            </a:pPr>
            <a:r>
              <a:rPr lang="en-US" sz="2400" b="1" kern="0" dirty="0" smtClean="0">
                <a:solidFill>
                  <a:schemeClr val="accent1">
                    <a:lumMod val="50000"/>
                  </a:schemeClr>
                </a:solidFill>
                <a:latin typeface="+mn-lt"/>
                <a:cs typeface="+mn-cs"/>
              </a:rPr>
              <a:t>Examples of these are the probability distribution of project completion dates or total costs and the expected value of a project decision.</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767639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7086600" cy="200054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.3.5 Effective Presentation of Quantitative Analysis Results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381548"/>
            <a:ext cx="8991600" cy="4137898"/>
          </a:xfrm>
          <a:prstGeom prst="rect">
            <a:avLst/>
          </a:prstGeom>
        </p:spPr>
        <p:txBody>
          <a:bodyPr/>
          <a:lstStyle/>
          <a:p>
            <a:r>
              <a:rPr lang="en-US" sz="2400" b="1" kern="0" dirty="0" smtClean="0">
                <a:solidFill>
                  <a:schemeClr val="accent1">
                    <a:lumMod val="50000"/>
                  </a:schemeClr>
                </a:solidFill>
                <a:latin typeface="+mn-lt"/>
                <a:cs typeface="+mn-cs"/>
              </a:rPr>
              <a:t>These results, when all risks are considered simultaneously, include the following:-</a:t>
            </a:r>
          </a:p>
          <a:p>
            <a:pPr marL="342900" indent="-342900">
              <a:buFont typeface="Arial" pitchFamily="34" charset="0"/>
              <a:buChar char="•"/>
            </a:pPr>
            <a:r>
              <a:rPr lang="en-US" sz="2400" b="1" kern="0" dirty="0" smtClean="0">
                <a:solidFill>
                  <a:schemeClr val="accent1">
                    <a:lumMod val="50000"/>
                  </a:schemeClr>
                </a:solidFill>
                <a:latin typeface="+mn-lt"/>
                <a:cs typeface="+mn-cs"/>
              </a:rPr>
              <a:t>Probability of achieving a project objective such as finishing on time or within budget.</a:t>
            </a:r>
          </a:p>
          <a:p>
            <a:pPr marL="342900" indent="-342900">
              <a:buFont typeface="Arial" pitchFamily="34" charset="0"/>
              <a:buChar char="•"/>
            </a:pPr>
            <a:r>
              <a:rPr lang="en-US" sz="2400" b="1" kern="0" dirty="0" smtClean="0">
                <a:solidFill>
                  <a:schemeClr val="accent1">
                    <a:lumMod val="50000"/>
                  </a:schemeClr>
                </a:solidFill>
                <a:latin typeface="+mn-lt"/>
                <a:cs typeface="+mn-cs"/>
              </a:rPr>
              <a:t>Amount of contingency reserve in cost, time, or resources needed to provide a required level of confidence.</a:t>
            </a:r>
          </a:p>
          <a:p>
            <a:pPr marL="342900" indent="-342900">
              <a:buFont typeface="Arial" pitchFamily="34" charset="0"/>
              <a:buChar char="•"/>
            </a:pPr>
            <a:r>
              <a:rPr lang="en-US" sz="2400" b="1" kern="0" dirty="0" smtClean="0">
                <a:solidFill>
                  <a:schemeClr val="accent1">
                    <a:lumMod val="50000"/>
                  </a:schemeClr>
                </a:solidFill>
                <a:latin typeface="+mn-lt"/>
                <a:cs typeface="+mn-cs"/>
              </a:rPr>
              <a:t>Identity or location within the project model of the most important risks. An example of this is </a:t>
            </a:r>
          </a:p>
          <a:p>
            <a:pPr marL="800100" lvl="1" indent="-342900">
              <a:buFont typeface="Arial" pitchFamily="34" charset="0"/>
              <a:buChar char="•"/>
            </a:pPr>
            <a:r>
              <a:rPr lang="en-US" sz="2400" b="1" kern="0" dirty="0" smtClean="0">
                <a:solidFill>
                  <a:schemeClr val="accent1">
                    <a:lumMod val="50000"/>
                  </a:schemeClr>
                </a:solidFill>
                <a:latin typeface="+mn-lt"/>
                <a:cs typeface="+mn-cs"/>
              </a:rPr>
              <a:t>a sensitivity analysis in a cost risk analysis or </a:t>
            </a:r>
          </a:p>
          <a:p>
            <a:pPr marL="800100" lvl="1" indent="-342900">
              <a:buFont typeface="Arial" pitchFamily="34" charset="0"/>
              <a:buChar char="•"/>
            </a:pPr>
            <a:r>
              <a:rPr lang="en-US" sz="2400" b="1" kern="0" dirty="0" smtClean="0">
                <a:solidFill>
                  <a:schemeClr val="accent1">
                    <a:lumMod val="50000"/>
                  </a:schemeClr>
                </a:solidFill>
                <a:latin typeface="+mn-lt"/>
                <a:cs typeface="+mn-cs"/>
              </a:rPr>
              <a:t>a criticality analysis in a schedule risk analysis.</a:t>
            </a:r>
          </a:p>
          <a:p>
            <a:pPr marL="342900" indent="-342900">
              <a:buFont typeface="Arial" pitchFamily="34" charset="0"/>
              <a:buChar char="•"/>
            </a:pPr>
            <a:endParaRPr lang="en-US" sz="24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6035079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7" name="TextBox 6"/>
          <p:cNvSpPr txBox="1"/>
          <p:nvPr/>
        </p:nvSpPr>
        <p:spPr>
          <a:xfrm>
            <a:off x="2133600" y="385227"/>
            <a:ext cx="7086600" cy="52322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54" y="1314450"/>
            <a:ext cx="7805185" cy="55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2005155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7.3.6 Iterative Quantitative Risk Analysis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47446"/>
            <a:ext cx="8991600" cy="45720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success of the Perform Quantitative Risk Analysis process is enhanced if the process is used periodically throughout the project.</a:t>
            </a:r>
          </a:p>
          <a:p>
            <a:pPr marL="342900" indent="-342900">
              <a:buFont typeface="Arial" pitchFamily="34" charset="0"/>
              <a:buChar char="•"/>
            </a:pPr>
            <a:r>
              <a:rPr lang="en-US" sz="2400" b="1" kern="0" dirty="0" smtClean="0">
                <a:solidFill>
                  <a:schemeClr val="accent1">
                    <a:lumMod val="50000"/>
                  </a:schemeClr>
                </a:solidFill>
                <a:latin typeface="+mn-lt"/>
                <a:cs typeface="+mn-cs"/>
              </a:rPr>
              <a:t>It is impossible to know in advance all of the risks that may occur in a project.</a:t>
            </a:r>
          </a:p>
          <a:p>
            <a:pPr marL="342900" indent="-342900">
              <a:buFont typeface="Arial" pitchFamily="34" charset="0"/>
              <a:buChar char="•"/>
            </a:pPr>
            <a:r>
              <a:rPr lang="en-US" sz="2400" b="1" kern="0" dirty="0" smtClean="0">
                <a:solidFill>
                  <a:schemeClr val="accent1">
                    <a:lumMod val="50000"/>
                  </a:schemeClr>
                </a:solidFill>
                <a:latin typeface="+mn-lt"/>
                <a:cs typeface="+mn-cs"/>
              </a:rPr>
              <a:t>Often quantitative risk analysis should be repeated as the project proceeds.</a:t>
            </a:r>
          </a:p>
          <a:p>
            <a:pPr marL="342900" indent="-342900">
              <a:buFont typeface="Arial" pitchFamily="34" charset="0"/>
              <a:buChar char="•"/>
            </a:pPr>
            <a:r>
              <a:rPr lang="en-US" sz="2400" b="1" kern="0" dirty="0" smtClean="0">
                <a:solidFill>
                  <a:schemeClr val="accent1">
                    <a:lumMod val="50000"/>
                  </a:schemeClr>
                </a:solidFill>
                <a:latin typeface="+mn-lt"/>
                <a:cs typeface="+mn-cs"/>
              </a:rPr>
              <a:t>The frequency of this effort will be determined during the Plan Risk Management process but will also depend on events within the project itself.</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1244430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23671"/>
            <a:ext cx="7086600"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7.3.7 Information for Response Planning</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47446"/>
            <a:ext cx="8991600" cy="45720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Overall project contingency reserve in time and cost should be reflected in the project’s schedule and budget.</a:t>
            </a:r>
          </a:p>
          <a:p>
            <a:pPr marL="342900" indent="-342900">
              <a:buFont typeface="Arial" pitchFamily="34" charset="0"/>
              <a:buChar char="•"/>
            </a:pPr>
            <a:r>
              <a:rPr lang="en-US" sz="2400" b="1" kern="0" dirty="0" smtClean="0">
                <a:solidFill>
                  <a:schemeClr val="accent1">
                    <a:lumMod val="50000"/>
                  </a:schemeClr>
                </a:solidFill>
                <a:latin typeface="+mn-lt"/>
                <a:cs typeface="+mn-cs"/>
              </a:rPr>
              <a:t>Quantitative risk analysis provides information that may be used to modify the project plan.</a:t>
            </a:r>
          </a:p>
          <a:p>
            <a:pPr marL="342900" indent="-342900">
              <a:buFont typeface="Arial" pitchFamily="34" charset="0"/>
              <a:buChar char="•"/>
            </a:pPr>
            <a:r>
              <a:rPr lang="en-US" sz="2400" b="1" kern="0" dirty="0" smtClean="0">
                <a:solidFill>
                  <a:schemeClr val="accent1">
                    <a:lumMod val="50000"/>
                  </a:schemeClr>
                </a:solidFill>
                <a:latin typeface="+mn-lt"/>
                <a:cs typeface="+mn-cs"/>
              </a:rPr>
              <a:t>If the overall risk to time and cost indicates that an adjustment in scope is needed, the scope changes are agreed upon and documented and a new quantitative risk analysis is carried out to reflect the new aspects of the project.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5382377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4154984"/>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8</a:t>
            </a:r>
            <a:endParaRPr lang="en-US" sz="2000" b="1" dirty="0">
              <a:solidFill>
                <a:schemeClr val="bg1"/>
              </a:solidFill>
            </a:endParaRPr>
          </a:p>
        </p:txBody>
      </p:sp>
    </p:spTree>
    <p:extLst>
      <p:ext uri="{BB962C8B-B14F-4D97-AF65-F5344CB8AC3E}">
        <p14:creationId xmlns:p14="http://schemas.microsoft.com/office/powerpoint/2010/main" val="36828489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3" name="Content Placeholder 2"/>
          <p:cNvSpPr txBox="1">
            <a:spLocks/>
          </p:cNvSpPr>
          <p:nvPr/>
        </p:nvSpPr>
        <p:spPr>
          <a:xfrm>
            <a:off x="152400" y="1524000"/>
            <a:ext cx="8991600" cy="49954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contingency reserves calculated in quantitative project cost and schedule risk analysis are incorporated, respectively, into the cost estimate and the schedule to establish a prudent target and a realistic expectation for the project.</a:t>
            </a:r>
          </a:p>
          <a:p>
            <a:pPr marL="342900" indent="-342900">
              <a:buFont typeface="Arial" pitchFamily="34" charset="0"/>
              <a:buChar char="•"/>
            </a:pPr>
            <a:r>
              <a:rPr lang="en-US" sz="2400" b="1" kern="0" dirty="0" smtClean="0">
                <a:solidFill>
                  <a:schemeClr val="accent1">
                    <a:lumMod val="50000"/>
                  </a:schemeClr>
                </a:solidFill>
                <a:latin typeface="+mn-lt"/>
                <a:cs typeface="+mn-cs"/>
              </a:rPr>
              <a:t>Contingency reserves may also be established to provide for the capture of opportunities that are judged to be priorities for the project.</a:t>
            </a:r>
          </a:p>
          <a:p>
            <a:pPr marL="342900" indent="-342900">
              <a:buFont typeface="Arial" pitchFamily="34" charset="0"/>
              <a:buChar char="•"/>
            </a:pPr>
            <a:r>
              <a:rPr lang="en-US" sz="2400" b="1" kern="0" dirty="0" smtClean="0">
                <a:solidFill>
                  <a:schemeClr val="accent1">
                    <a:lumMod val="50000"/>
                  </a:schemeClr>
                </a:solidFill>
                <a:latin typeface="+mn-lt"/>
                <a:cs typeface="+mn-cs"/>
              </a:rPr>
              <a:t>If the contingency reserve required exceeds the time or resources available, changes in the project scope and plan may result.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2645953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QUANTITATIVE RISK ANALYSIS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3" name="Content Placeholder 2"/>
          <p:cNvSpPr txBox="1">
            <a:spLocks/>
          </p:cNvSpPr>
          <p:nvPr/>
        </p:nvSpPr>
        <p:spPr>
          <a:xfrm>
            <a:off x="152400" y="1524000"/>
            <a:ext cx="8991600" cy="49954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Also, the results of the analysis may provide more or less urgency to risk responses depending on the probability of achieving the plan’s objectives or the amount of contingency reserve required to provide the necessary level of confidence.</a:t>
            </a:r>
          </a:p>
          <a:p>
            <a:pPr marL="342900" indent="-342900">
              <a:buFont typeface="Arial" pitchFamily="34" charset="0"/>
              <a:buChar char="•"/>
            </a:pPr>
            <a:r>
              <a:rPr lang="en-US" sz="2400" b="1" kern="0" dirty="0" smtClean="0">
                <a:solidFill>
                  <a:schemeClr val="accent1">
                    <a:lumMod val="50000"/>
                  </a:schemeClr>
                </a:solidFill>
                <a:latin typeface="+mn-lt"/>
                <a:cs typeface="+mn-cs"/>
              </a:rPr>
              <a:t>The results of a quantitative risk analysis are recorded and passed on to the person and/or group responsible for project management within the organization for any further actions required to make full use of these results.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43449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862554"/>
            <a:ext cx="8991600" cy="4843046"/>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Perform Quantitative Risk Analysis process provides a numerical estimate of the overall effect of risk on the objectives of the project, based on current plans and information., when considering risks simultaneously.</a:t>
            </a:r>
          </a:p>
          <a:p>
            <a:pPr marL="342900" indent="-342900">
              <a:buFont typeface="Arial" pitchFamily="34" charset="0"/>
              <a:buChar char="•"/>
            </a:pPr>
            <a:r>
              <a:rPr lang="en-US" sz="2800" b="1" kern="0" dirty="0" smtClean="0">
                <a:solidFill>
                  <a:schemeClr val="accent1">
                    <a:lumMod val="50000"/>
                  </a:schemeClr>
                </a:solidFill>
                <a:latin typeface="+mn-lt"/>
                <a:cs typeface="+mn-cs"/>
              </a:rPr>
              <a:t>Results from this type of analysis can be used to evaluate the likelihood of success in achieving project objectives and to estimate contingency reserves, usually for time and cost that are appropriate to both the risks and the risk response of project stakeholders.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Numerical Estimate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4975698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292850" y="2400300"/>
          <a:ext cx="2001838" cy="2193925"/>
        </p:xfrm>
        <a:graphic>
          <a:graphicData uri="http://schemas.openxmlformats.org/presentationml/2006/ole">
            <mc:AlternateContent xmlns:mc="http://schemas.openxmlformats.org/markup-compatibility/2006">
              <mc:Choice xmlns:v="urn:schemas-microsoft-com:vml" Requires="v">
                <p:oleObj spid="_x0000_s2093" name="Clip" r:id="rId3" imgW="1039680" imgH="1139040" progId="">
                  <p:embed/>
                </p:oleObj>
              </mc:Choice>
              <mc:Fallback>
                <p:oleObj name="Clip" r:id="rId3" imgW="1039680" imgH="1139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400300"/>
                        <a:ext cx="200183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27" name="Text Box 3"/>
          <p:cNvSpPr txBox="1">
            <a:spLocks noChangeArrowheads="1"/>
          </p:cNvSpPr>
          <p:nvPr/>
        </p:nvSpPr>
        <p:spPr bwMode="auto">
          <a:xfrm>
            <a:off x="0" y="2721690"/>
            <a:ext cx="6737350" cy="830997"/>
          </a:xfrm>
          <a:prstGeom prst="rect">
            <a:avLst/>
          </a:prstGeom>
          <a:noFill/>
        </p:spPr>
        <p:txBody>
          <a:bodyPr anchor="ctr">
            <a:spAutoFit/>
            <a:scene3d>
              <a:camera prst="orthographicFront"/>
              <a:lightRig rig="threePt" dir="t"/>
            </a:scene3d>
            <a:sp3d extrusionH="57150">
              <a:bevelT w="38100" h="38100" prst="angle"/>
            </a:sp3d>
          </a:bodyPr>
          <a:lstStyle/>
          <a:p>
            <a:pPr algn="ctr">
              <a:defRPr/>
            </a:pPr>
            <a:r>
              <a:rPr lang="en-US" sz="4800" i="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Review Questions</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9</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811" y="2286000"/>
            <a:ext cx="4288675"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THE END</a:t>
            </a:r>
          </a:p>
          <a:p>
            <a:pPr algn="ctr">
              <a:defRPr/>
            </a:pPr>
            <a:endPar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THANK YOU</a:t>
            </a:r>
          </a:p>
        </p:txBody>
      </p:sp>
      <p:sp>
        <p:nvSpPr>
          <p:cNvPr id="21507" name="TextBox 12"/>
          <p:cNvSpPr txBox="1">
            <a:spLocks noChangeArrowheads="1"/>
          </p:cNvSpPr>
          <p:nvPr/>
        </p:nvSpPr>
        <p:spPr bwMode="auto">
          <a:xfrm>
            <a:off x="76200" y="914400"/>
            <a:ext cx="1600200" cy="400050"/>
          </a:xfrm>
          <a:prstGeom prst="rect">
            <a:avLst/>
          </a:prstGeom>
          <a:noFill/>
          <a:ln w="9525">
            <a:noFill/>
            <a:miter lim="800000"/>
            <a:headEnd/>
            <a:tailEnd/>
          </a:ln>
        </p:spPr>
        <p:txBody>
          <a:bodyPr>
            <a:spAutoFit/>
          </a:bodyPr>
          <a:lstStyle/>
          <a:p>
            <a:r>
              <a:rPr lang="en-US" sz="2000" b="1">
                <a:solidFill>
                  <a:schemeClr val="bg1"/>
                </a:solidFill>
              </a:rPr>
              <a:t>The End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ur-PK" smtClean="0"/>
          </a:p>
        </p:txBody>
      </p:sp>
      <p:pic>
        <p:nvPicPr>
          <p:cNvPr id="22531" name="Picture 3" descr="syscomptitle"/>
          <p:cNvPicPr>
            <a:picLocks noGrp="1" noChangeAspect="1" noChangeArrowheads="1"/>
          </p:cNvPicPr>
          <p:nvPr>
            <p:ph idx="1"/>
          </p:nvPr>
        </p:nvPicPr>
        <p:blipFill>
          <a:blip r:embed="rId2" cstate="print"/>
          <a:srcRect/>
          <a:stretch>
            <a:fillRect/>
          </a:stretch>
        </p:blipFill>
        <p:spPr>
          <a:xfrm>
            <a:off x="0" y="0"/>
            <a:ext cx="9144000" cy="57626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014954"/>
            <a:ext cx="8991600" cy="4843046"/>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It is generally accepted that analyzing uncertainty in the project using quantitative techniques such as Monte Carlo simulation may provide more realism in the estimate of the overall project cost or schedule than a non-probabilistic approach which assumes that the activity durations or line-item cost estimates are deterministic.</a:t>
            </a:r>
          </a:p>
          <a:p>
            <a:pPr marL="342900" indent="-342900">
              <a:buFont typeface="Arial" pitchFamily="34" charset="0"/>
              <a:buChar char="•"/>
            </a:pPr>
            <a:r>
              <a:rPr lang="en-US" sz="2800" b="1" kern="0" dirty="0" smtClean="0">
                <a:solidFill>
                  <a:schemeClr val="accent1">
                    <a:lumMod val="50000"/>
                  </a:schemeClr>
                </a:solidFill>
                <a:latin typeface="+mn-lt"/>
                <a:cs typeface="+mn-cs"/>
              </a:rPr>
              <a:t>However it should be recognized that quantitative risk analysis is not always required or appropriate for all projects.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9</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PERFORM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QUANTITATIVE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ANALYSIS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More Realism</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2654220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46 Sample presentation slides">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2009-07-03T20:36:29Z</outs:dateTime>
      <outs:isPinned>true</outs:isPinned>
    </outs:relatedDate>
    <outs:relatedDate>
      <outs:type>2</outs:type>
      <outs:displayName>Created</outs:displayName>
      <outs:dateTime>2009-04-06T21:56:44Z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Suhail Iqbal</outs:displayName>
          <outs:accountName/>
        </outs:relatedPerson>
      </outs:people>
      <outs:source>0</outs:source>
      <outs:isPinned>true</outs:isPinned>
    </outs:relatedPeopleItem>
    <outs:relatedPeopleItem>
      <outs:category>Last modified by</outs:category>
      <outs:people>
        <outs:relatedPerson>
          <outs:displayName>beacon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FAD83FD-951E-4764-AA6C-5AD6BED7749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11541</TotalTime>
  <Words>12866</Words>
  <Application>Microsoft Office PowerPoint</Application>
  <PresentationFormat>On-screen Show (4:3)</PresentationFormat>
  <Paragraphs>1202</Paragraphs>
  <Slides>82</Slides>
  <Notes>41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4" baseType="lpstr">
      <vt:lpstr>Arial</vt:lpstr>
      <vt:lpstr>Calibri</vt:lpstr>
      <vt:lpstr>Calisto MT</vt:lpstr>
      <vt:lpstr>Franklin Gothic Heavy</vt:lpstr>
      <vt:lpstr>Gill Sans MT</vt:lpstr>
      <vt:lpstr>Gill Sans MT Condensed</vt:lpstr>
      <vt:lpstr>Monotype Sorts</vt:lpstr>
      <vt:lpstr>Symbol</vt:lpstr>
      <vt:lpstr>Times New Roman</vt:lpstr>
      <vt:lpstr>46 Sample presentation slides</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Statistics Definitions</vt:lpstr>
      <vt:lpstr>Interviewing</vt:lpstr>
      <vt:lpstr>Probability Distribution</vt:lpstr>
      <vt:lpstr>Sensitivity &amp; Decision Tree Analysis</vt:lpstr>
      <vt:lpstr>Three Point</vt:lpstr>
      <vt:lpstr>Decision Tree</vt:lpstr>
      <vt:lpstr>Decision Tree</vt:lpstr>
      <vt:lpstr>PowerPoint Presentation</vt:lpstr>
      <vt:lpstr>PowerPoint Presentation</vt:lpstr>
      <vt:lpstr>PowerPoint Presentation</vt:lpstr>
      <vt:lpstr>PowerPoint Presentation</vt:lpstr>
      <vt:lpstr>Statistics Beta Distribution</vt:lpstr>
      <vt:lpstr>Continuous Probability Distribution Triangular Distribution</vt:lpstr>
      <vt:lpstr>SWOT</vt:lpstr>
      <vt:lpstr>Definitions</vt:lpstr>
      <vt:lpstr>Interviewing</vt:lpstr>
      <vt:lpstr>Probability and Impact</vt:lpstr>
      <vt:lpstr>Probability Distribution</vt:lpstr>
      <vt:lpstr>Expected Monetary Value</vt:lpstr>
      <vt:lpstr>Sensitivity &amp; Decision Tree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Suhail Iqbal</dc:creator>
  <cp:lastModifiedBy>Suhail Iqbal</cp:lastModifiedBy>
  <cp:revision>678</cp:revision>
  <dcterms:created xsi:type="dcterms:W3CDTF">2009-04-06T21:56:44Z</dcterms:created>
  <dcterms:modified xsi:type="dcterms:W3CDTF">2016-01-29T18:43:00Z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